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7" r:id="rId3"/>
    <p:sldId id="257" r:id="rId4"/>
    <p:sldId id="270" r:id="rId5"/>
    <p:sldId id="259" r:id="rId6"/>
    <p:sldId id="260" r:id="rId7"/>
    <p:sldId id="261" r:id="rId8"/>
    <p:sldId id="262" r:id="rId9"/>
    <p:sldId id="263" r:id="rId10"/>
    <p:sldId id="264" r:id="rId11"/>
    <p:sldId id="265" r:id="rId12"/>
    <p:sldId id="272" r:id="rId13"/>
    <p:sldId id="273"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a Lakis" initials="CL" lastIdx="1" clrIdx="0">
    <p:extLst>
      <p:ext uri="{19B8F6BF-5375-455C-9EA6-DF929625EA0E}">
        <p15:presenceInfo xmlns:p15="http://schemas.microsoft.com/office/powerpoint/2012/main" userId="S::clara.lakis@mesrobian.com::d80f1367-36d3-4106-9ec4-d0407f1f0a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r-F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FFA39D9-FBD3-4CDF-A193-81ECF3F3A45D}" type="slidenum">
              <a:rPr lang="fr-FR" smtClean="0"/>
              <a:t>‹#›</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06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50275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44608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7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78799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7385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146973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4149860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23711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87203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6896A-46FA-4905-A118-D75009969EB0}" type="datetimeFigureOut">
              <a:rPr lang="fr-FR" smtClean="0"/>
              <a:t>08/11/2024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76701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8149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36896A-46FA-4905-A118-D75009969EB0}" type="datetimeFigureOut">
              <a:rPr lang="fr-FR" smtClean="0"/>
              <a:t>08/11/2024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317352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6896A-46FA-4905-A118-D75009969EB0}" type="datetimeFigureOut">
              <a:rPr lang="fr-FR" smtClean="0"/>
              <a:t>08/11/2024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8895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6896A-46FA-4905-A118-D75009969EB0}" type="datetimeFigureOut">
              <a:rPr lang="fr-FR" smtClean="0"/>
              <a:t>08/11/2024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147560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216207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36896A-46FA-4905-A118-D75009969EB0}" type="datetimeFigureOut">
              <a:rPr lang="fr-FR" smtClean="0"/>
              <a:t>08/11/2024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FFA39D9-FBD3-4CDF-A193-81ECF3F3A45D}" type="slidenum">
              <a:rPr lang="fr-FR" smtClean="0"/>
              <a:t>‹#›</a:t>
            </a:fld>
            <a:endParaRPr lang="fr-FR"/>
          </a:p>
        </p:txBody>
      </p:sp>
    </p:spTree>
    <p:extLst>
      <p:ext uri="{BB962C8B-B14F-4D97-AF65-F5344CB8AC3E}">
        <p14:creationId xmlns:p14="http://schemas.microsoft.com/office/powerpoint/2010/main" val="92185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536896A-46FA-4905-A118-D75009969EB0}" type="datetimeFigureOut">
              <a:rPr lang="fr-FR" smtClean="0"/>
              <a:t>08/11/2024</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r-F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FFA39D9-FBD3-4CDF-A193-81ECF3F3A45D}" type="slidenum">
              <a:rPr lang="fr-FR" smtClean="0"/>
              <a:t>‹#›</a:t>
            </a:fld>
            <a:endParaRPr lang="fr-FR"/>
          </a:p>
        </p:txBody>
      </p:sp>
    </p:spTree>
    <p:extLst>
      <p:ext uri="{BB962C8B-B14F-4D97-AF65-F5344CB8AC3E}">
        <p14:creationId xmlns:p14="http://schemas.microsoft.com/office/powerpoint/2010/main" val="34107372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0C606-5118-4596-AE7B-47CD2C9CBBFC}"/>
              </a:ext>
            </a:extLst>
          </p:cNvPr>
          <p:cNvSpPr>
            <a:spLocks noGrp="1"/>
          </p:cNvSpPr>
          <p:nvPr>
            <p:ph type="ctrTitle"/>
          </p:nvPr>
        </p:nvSpPr>
        <p:spPr>
          <a:xfrm rot="21420000">
            <a:off x="29435" y="1214270"/>
            <a:ext cx="9755187" cy="1380245"/>
          </a:xfrm>
        </p:spPr>
        <p:txBody>
          <a:bodyPr/>
          <a:lstStyle/>
          <a:p>
            <a:r>
              <a:rPr lang="en-US" dirty="0"/>
              <a:t>Production </a:t>
            </a:r>
            <a:r>
              <a:rPr lang="fr-FR" dirty="0"/>
              <a:t>écrite</a:t>
            </a:r>
          </a:p>
        </p:txBody>
      </p:sp>
      <p:sp>
        <p:nvSpPr>
          <p:cNvPr id="4" name="Subtitle 3"/>
          <p:cNvSpPr>
            <a:spLocks noGrp="1"/>
          </p:cNvSpPr>
          <p:nvPr>
            <p:ph type="subTitle" idx="1"/>
          </p:nvPr>
        </p:nvSpPr>
        <p:spPr/>
        <p:txBody>
          <a:bodyPr/>
          <a:lstStyle/>
          <a:p>
            <a:pPr algn="l"/>
            <a:r>
              <a:rPr lang="en-US" dirty="0"/>
              <a:t>THEME : Les ages de la vie - Adolescents                        CLASSES : SV-SG</a:t>
            </a:r>
            <a:endParaRPr lang="ar-LB" dirty="0"/>
          </a:p>
        </p:txBody>
      </p:sp>
    </p:spTree>
    <p:extLst>
      <p:ext uri="{BB962C8B-B14F-4D97-AF65-F5344CB8AC3E}">
        <p14:creationId xmlns:p14="http://schemas.microsoft.com/office/powerpoint/2010/main" val="2920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33E1-D12D-49A7-B12F-47567C6CFAA7}"/>
              </a:ext>
            </a:extLst>
          </p:cNvPr>
          <p:cNvSpPr>
            <a:spLocks noGrp="1"/>
          </p:cNvSpPr>
          <p:nvPr>
            <p:ph type="title"/>
          </p:nvPr>
        </p:nvSpPr>
        <p:spPr>
          <a:xfrm>
            <a:off x="685801" y="172634"/>
            <a:ext cx="10396882" cy="1151965"/>
          </a:xfrm>
          <a:solidFill>
            <a:schemeClr val="accent1">
              <a:lumMod val="40000"/>
              <a:lumOff val="60000"/>
            </a:schemeClr>
          </a:solidFill>
        </p:spPr>
        <p:txBody>
          <a:bodyPr/>
          <a:lstStyle/>
          <a:p>
            <a:r>
              <a:rPr lang="en-US" dirty="0">
                <a:latin typeface="Times New Roman" panose="02020603050405020304" pitchFamily="18" charset="0"/>
                <a:cs typeface="Times New Roman" panose="02020603050405020304" pitchFamily="18" charset="0"/>
              </a:rPr>
              <a:t>Corps du </a:t>
            </a:r>
            <a:r>
              <a:rPr lang="fr-FR" dirty="0">
                <a:latin typeface="Times New Roman" panose="02020603050405020304" pitchFamily="18" charset="0"/>
                <a:cs typeface="Times New Roman" panose="02020603050405020304" pitchFamily="18" charset="0"/>
              </a:rPr>
              <a:t>sujet</a:t>
            </a:r>
          </a:p>
        </p:txBody>
      </p:sp>
      <p:sp>
        <p:nvSpPr>
          <p:cNvPr id="3" name="TextBox 2">
            <a:extLst>
              <a:ext uri="{FF2B5EF4-FFF2-40B4-BE49-F238E27FC236}">
                <a16:creationId xmlns:a16="http://schemas.microsoft.com/office/drawing/2014/main" id="{917065EC-614E-4EA1-9433-87CDF392DF9C}"/>
              </a:ext>
            </a:extLst>
          </p:cNvPr>
          <p:cNvSpPr txBox="1"/>
          <p:nvPr/>
        </p:nvSpPr>
        <p:spPr>
          <a:xfrm>
            <a:off x="685801" y="1397046"/>
            <a:ext cx="1006241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Il comprendra essentiellement </a:t>
            </a:r>
            <a:r>
              <a:rPr lang="fr-FR" b="1" dirty="0">
                <a:latin typeface="Times New Roman" panose="02020603050405020304" pitchFamily="18" charset="0"/>
                <a:cs typeface="Times New Roman" panose="02020603050405020304" pitchFamily="18" charset="0"/>
              </a:rPr>
              <a:t>deux</a:t>
            </a:r>
            <a:r>
              <a:rPr lang="fr-FR" dirty="0">
                <a:latin typeface="Times New Roman" panose="02020603050405020304" pitchFamily="18" charset="0"/>
                <a:cs typeface="Times New Roman" panose="02020603050405020304" pitchFamily="18" charset="0"/>
              </a:rPr>
              <a:t> (ou plusieurs) </a:t>
            </a:r>
            <a:r>
              <a:rPr lang="fr-FR" b="1" dirty="0">
                <a:latin typeface="Times New Roman" panose="02020603050405020304" pitchFamily="18" charset="0"/>
                <a:cs typeface="Times New Roman" panose="02020603050405020304" pitchFamily="18" charset="0"/>
              </a:rPr>
              <a:t>séquences argumentatives </a:t>
            </a:r>
          </a:p>
        </p:txBody>
      </p:sp>
      <p:sp>
        <p:nvSpPr>
          <p:cNvPr id="4" name="Rectangle: Rounded Corners 3">
            <a:extLst>
              <a:ext uri="{FF2B5EF4-FFF2-40B4-BE49-F238E27FC236}">
                <a16:creationId xmlns:a16="http://schemas.microsoft.com/office/drawing/2014/main" id="{24799256-3B6A-49DE-B531-ACB14AF87DD3}"/>
              </a:ext>
            </a:extLst>
          </p:cNvPr>
          <p:cNvSpPr/>
          <p:nvPr/>
        </p:nvSpPr>
        <p:spPr>
          <a:xfrm>
            <a:off x="3015914" y="1833912"/>
            <a:ext cx="5181600" cy="705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Une séquence argumentative est composée de</a:t>
            </a:r>
          </a:p>
        </p:txBody>
      </p:sp>
      <p:cxnSp>
        <p:nvCxnSpPr>
          <p:cNvPr id="6" name="Straight Arrow Connector 5">
            <a:extLst>
              <a:ext uri="{FF2B5EF4-FFF2-40B4-BE49-F238E27FC236}">
                <a16:creationId xmlns:a16="http://schemas.microsoft.com/office/drawing/2014/main" id="{98B618BE-79BF-40EF-B71E-09151A5B69E5}"/>
              </a:ext>
            </a:extLst>
          </p:cNvPr>
          <p:cNvCxnSpPr/>
          <p:nvPr/>
        </p:nvCxnSpPr>
        <p:spPr>
          <a:xfrm flipH="1">
            <a:off x="1524001" y="2815389"/>
            <a:ext cx="1090863" cy="65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223B853-9C90-4A65-8D8D-B0F3931417E8}"/>
              </a:ext>
            </a:extLst>
          </p:cNvPr>
          <p:cNvSpPr/>
          <p:nvPr/>
        </p:nvSpPr>
        <p:spPr>
          <a:xfrm>
            <a:off x="225052" y="3741761"/>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Connecteur</a:t>
            </a:r>
          </a:p>
        </p:txBody>
      </p:sp>
      <p:cxnSp>
        <p:nvCxnSpPr>
          <p:cNvPr id="9" name="Straight Arrow Connector 8">
            <a:extLst>
              <a:ext uri="{FF2B5EF4-FFF2-40B4-BE49-F238E27FC236}">
                <a16:creationId xmlns:a16="http://schemas.microsoft.com/office/drawing/2014/main" id="{3DA7EEF4-6C2F-4BEE-B41D-BFF56C9ECD49}"/>
              </a:ext>
            </a:extLst>
          </p:cNvPr>
          <p:cNvCxnSpPr>
            <a:cxnSpLocks/>
          </p:cNvCxnSpPr>
          <p:nvPr/>
        </p:nvCxnSpPr>
        <p:spPr>
          <a:xfrm>
            <a:off x="2521819" y="4070624"/>
            <a:ext cx="3048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CB424D7-CED9-4EE5-8CB4-39601DE8F2A3}"/>
              </a:ext>
            </a:extLst>
          </p:cNvPr>
          <p:cNvSpPr/>
          <p:nvPr/>
        </p:nvSpPr>
        <p:spPr>
          <a:xfrm>
            <a:off x="3228135" y="3763456"/>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Argument</a:t>
            </a:r>
            <a:endParaRPr lang="fr-FR"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9219CC-E405-416D-B290-A05903150E21}"/>
              </a:ext>
            </a:extLst>
          </p:cNvPr>
          <p:cNvCxnSpPr>
            <a:cxnSpLocks/>
          </p:cNvCxnSpPr>
          <p:nvPr/>
        </p:nvCxnSpPr>
        <p:spPr>
          <a:xfrm>
            <a:off x="5491212" y="4070624"/>
            <a:ext cx="356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C7D1465C-39D3-47A7-B229-E209917F3BAD}"/>
              </a:ext>
            </a:extLst>
          </p:cNvPr>
          <p:cNvSpPr/>
          <p:nvPr/>
        </p:nvSpPr>
        <p:spPr>
          <a:xfrm>
            <a:off x="6220667" y="3727571"/>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Connecteur</a:t>
            </a:r>
          </a:p>
        </p:txBody>
      </p:sp>
      <p:cxnSp>
        <p:nvCxnSpPr>
          <p:cNvPr id="18" name="Straight Arrow Connector 17">
            <a:extLst>
              <a:ext uri="{FF2B5EF4-FFF2-40B4-BE49-F238E27FC236}">
                <a16:creationId xmlns:a16="http://schemas.microsoft.com/office/drawing/2014/main" id="{DA06D57A-E5FC-47A4-A69B-28897EA31CDA}"/>
              </a:ext>
            </a:extLst>
          </p:cNvPr>
          <p:cNvCxnSpPr>
            <a:cxnSpLocks/>
          </p:cNvCxnSpPr>
          <p:nvPr/>
        </p:nvCxnSpPr>
        <p:spPr>
          <a:xfrm>
            <a:off x="8686800" y="4042611"/>
            <a:ext cx="356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9A198F5-10E2-41DC-BC54-9A03B0D23722}"/>
              </a:ext>
            </a:extLst>
          </p:cNvPr>
          <p:cNvSpPr/>
          <p:nvPr/>
        </p:nvSpPr>
        <p:spPr>
          <a:xfrm>
            <a:off x="9452010" y="3713748"/>
            <a:ext cx="1828800" cy="657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Exemple</a:t>
            </a:r>
          </a:p>
        </p:txBody>
      </p:sp>
      <p:cxnSp>
        <p:nvCxnSpPr>
          <p:cNvPr id="21" name="Connector: Elbow 20">
            <a:extLst>
              <a:ext uri="{FF2B5EF4-FFF2-40B4-BE49-F238E27FC236}">
                <a16:creationId xmlns:a16="http://schemas.microsoft.com/office/drawing/2014/main" id="{AF3D7BC5-53D1-4229-8222-F968E4FE81DC}"/>
              </a:ext>
            </a:extLst>
          </p:cNvPr>
          <p:cNvCxnSpPr/>
          <p:nvPr/>
        </p:nvCxnSpPr>
        <p:spPr>
          <a:xfrm rot="16200000" flipH="1">
            <a:off x="3709871" y="4575817"/>
            <a:ext cx="512404" cy="3529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555E6E2-336D-4783-BEAB-3D52FD1D39AF}"/>
              </a:ext>
            </a:extLst>
          </p:cNvPr>
          <p:cNvSpPr txBox="1"/>
          <p:nvPr/>
        </p:nvSpPr>
        <p:spPr>
          <a:xfrm>
            <a:off x="2921854" y="5110630"/>
            <a:ext cx="284747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Suivi d’un développement</a:t>
            </a:r>
          </a:p>
        </p:txBody>
      </p:sp>
      <p:sp>
        <p:nvSpPr>
          <p:cNvPr id="23" name="TextBox 22">
            <a:extLst>
              <a:ext uri="{FF2B5EF4-FFF2-40B4-BE49-F238E27FC236}">
                <a16:creationId xmlns:a16="http://schemas.microsoft.com/office/drawing/2014/main" id="{B60EE29E-503F-4713-BE50-4379F7D4876E}"/>
              </a:ext>
            </a:extLst>
          </p:cNvPr>
          <p:cNvSpPr txBox="1"/>
          <p:nvPr/>
        </p:nvSpPr>
        <p:spPr>
          <a:xfrm>
            <a:off x="3521243" y="3319229"/>
            <a:ext cx="1556084"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Cas général</a:t>
            </a:r>
          </a:p>
        </p:txBody>
      </p:sp>
      <p:sp>
        <p:nvSpPr>
          <p:cNvPr id="24" name="TextBox 23">
            <a:extLst>
              <a:ext uri="{FF2B5EF4-FFF2-40B4-BE49-F238E27FC236}">
                <a16:creationId xmlns:a16="http://schemas.microsoft.com/office/drawing/2014/main" id="{797DD841-1FE5-48D3-A2F7-29E487DFD547}"/>
              </a:ext>
            </a:extLst>
          </p:cNvPr>
          <p:cNvSpPr txBox="1"/>
          <p:nvPr/>
        </p:nvSpPr>
        <p:spPr>
          <a:xfrm>
            <a:off x="9574732" y="3244334"/>
            <a:ext cx="2346958"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Cas particulier</a:t>
            </a:r>
          </a:p>
        </p:txBody>
      </p:sp>
      <p:cxnSp>
        <p:nvCxnSpPr>
          <p:cNvPr id="26" name="Straight Arrow Connector 25">
            <a:extLst>
              <a:ext uri="{FF2B5EF4-FFF2-40B4-BE49-F238E27FC236}">
                <a16:creationId xmlns:a16="http://schemas.microsoft.com/office/drawing/2014/main" id="{21E0448F-F4A3-4FB6-B0C7-73A594BEA403}"/>
              </a:ext>
            </a:extLst>
          </p:cNvPr>
          <p:cNvCxnSpPr/>
          <p:nvPr/>
        </p:nvCxnSpPr>
        <p:spPr>
          <a:xfrm>
            <a:off x="4268436" y="2734997"/>
            <a:ext cx="0" cy="509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6340D0-10CB-4730-B8B6-F024ACB05229}"/>
              </a:ext>
            </a:extLst>
          </p:cNvPr>
          <p:cNvCxnSpPr/>
          <p:nvPr/>
        </p:nvCxnSpPr>
        <p:spPr>
          <a:xfrm>
            <a:off x="6761749" y="2696458"/>
            <a:ext cx="0" cy="509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C12A0A8-15BC-4BC1-900E-4DE5F95053C6}"/>
              </a:ext>
            </a:extLst>
          </p:cNvPr>
          <p:cNvCxnSpPr>
            <a:cxnSpLocks/>
          </p:cNvCxnSpPr>
          <p:nvPr/>
        </p:nvCxnSpPr>
        <p:spPr>
          <a:xfrm>
            <a:off x="8303395" y="2629081"/>
            <a:ext cx="1122946" cy="515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96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5B85-6D00-4B09-AD4D-29B51682EE2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Corps du </a:t>
            </a:r>
            <a:r>
              <a:rPr lang="fr-FR" dirty="0">
                <a:latin typeface="Times New Roman" panose="02020603050405020304" pitchFamily="18" charset="0"/>
                <a:cs typeface="Times New Roman" panose="02020603050405020304" pitchFamily="18" charset="0"/>
              </a:rPr>
              <a:t>sujet</a:t>
            </a:r>
          </a:p>
        </p:txBody>
      </p:sp>
      <p:sp>
        <p:nvSpPr>
          <p:cNvPr id="3" name="TextBox 2">
            <a:extLst>
              <a:ext uri="{FF2B5EF4-FFF2-40B4-BE49-F238E27FC236}">
                <a16:creationId xmlns:a16="http://schemas.microsoft.com/office/drawing/2014/main" id="{FCA82FE7-AAB7-4E74-8429-4976B56CF1D7}"/>
              </a:ext>
            </a:extLst>
          </p:cNvPr>
          <p:cNvSpPr txBox="1"/>
          <p:nvPr/>
        </p:nvSpPr>
        <p:spPr>
          <a:xfrm>
            <a:off x="1331495" y="2008511"/>
            <a:ext cx="9751188" cy="2862322"/>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De prime abord</a:t>
            </a:r>
            <a:r>
              <a:rPr lang="fr-FR" dirty="0">
                <a:latin typeface="Times New Roman" panose="02020603050405020304" pitchFamily="18" charset="0"/>
                <a:cs typeface="Times New Roman" panose="02020603050405020304" pitchFamily="18" charset="0"/>
              </a:rPr>
              <a:t>, sur le plan social, je crois que la liberté accordée aux jeunes leur permet de participer à la vie active et de jouer un rôle social important. Ainsi, à travers le scoutisme, les jeunes seront invités  à vivre en groupe, à dépasser les contraintes qui s’imposent mais aussi à apprendre la gestion du côté émotionnel et relationnel. C’est notamment le cas de l’ancien président Français  Jacques Chirac qui était scout et qui disait que sa passion pour la nature et le scoutisme ont changé sa vie.</a:t>
            </a:r>
          </a:p>
          <a:p>
            <a:pPr algn="just"/>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En outre, </a:t>
            </a:r>
            <a:r>
              <a:rPr lang="fr-FR" dirty="0">
                <a:latin typeface="Times New Roman" panose="02020603050405020304" pitchFamily="18" charset="0"/>
                <a:cs typeface="Times New Roman" panose="02020603050405020304" pitchFamily="18" charset="0"/>
              </a:rPr>
              <a:t>sur le plan individuel, notons que la liberté favorise l’épanouissement du jeune. Celui-ci, étant libre, découvrira la vie et apprendra de ses propres expériences. Il suffit de voir la différence entre les jeunes libres et les jeunes dont la liberté est contrôlée pour remarquer que les premiers sont plus forts, plus responsables mais aussi plus doués.</a:t>
            </a:r>
          </a:p>
        </p:txBody>
      </p:sp>
      <p:cxnSp>
        <p:nvCxnSpPr>
          <p:cNvPr id="5" name="Straight Arrow Connector 4">
            <a:extLst>
              <a:ext uri="{FF2B5EF4-FFF2-40B4-BE49-F238E27FC236}">
                <a16:creationId xmlns:a16="http://schemas.microsoft.com/office/drawing/2014/main" id="{45F5A1F9-C5F8-4642-B178-4F143EF7C57F}"/>
              </a:ext>
            </a:extLst>
          </p:cNvPr>
          <p:cNvCxnSpPr/>
          <p:nvPr/>
        </p:nvCxnSpPr>
        <p:spPr>
          <a:xfrm flipH="1">
            <a:off x="914400" y="2181726"/>
            <a:ext cx="6737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C612FC2-44CC-4892-A4B2-14BD7CD9CB5B}"/>
              </a:ext>
            </a:extLst>
          </p:cNvPr>
          <p:cNvCxnSpPr>
            <a:cxnSpLocks/>
          </p:cNvCxnSpPr>
          <p:nvPr/>
        </p:nvCxnSpPr>
        <p:spPr>
          <a:xfrm flipH="1">
            <a:off x="914400" y="3527774"/>
            <a:ext cx="753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52BB79-D80C-4517-8A32-26F205A3C413}"/>
              </a:ext>
            </a:extLst>
          </p:cNvPr>
          <p:cNvSpPr txBox="1"/>
          <p:nvPr/>
        </p:nvSpPr>
        <p:spPr>
          <a:xfrm>
            <a:off x="208547" y="2008511"/>
            <a:ext cx="786064"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Alinéa</a:t>
            </a:r>
          </a:p>
        </p:txBody>
      </p:sp>
      <p:sp>
        <p:nvSpPr>
          <p:cNvPr id="9" name="Left Brace 8">
            <a:extLst>
              <a:ext uri="{FF2B5EF4-FFF2-40B4-BE49-F238E27FC236}">
                <a16:creationId xmlns:a16="http://schemas.microsoft.com/office/drawing/2014/main" id="{2F391E7A-A2AC-4F6F-8494-82806E348135}"/>
              </a:ext>
            </a:extLst>
          </p:cNvPr>
          <p:cNvSpPr/>
          <p:nvPr/>
        </p:nvSpPr>
        <p:spPr>
          <a:xfrm>
            <a:off x="914400" y="2053389"/>
            <a:ext cx="417095" cy="2622879"/>
          </a:xfrm>
          <a:prstGeom prst="leftBrace">
            <a:avLst>
              <a:gd name="adj1" fmla="val 5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extBox 10">
            <a:extLst>
              <a:ext uri="{FF2B5EF4-FFF2-40B4-BE49-F238E27FC236}">
                <a16:creationId xmlns:a16="http://schemas.microsoft.com/office/drawing/2014/main" id="{44045D84-3212-44F8-863F-56BF6BFE343F}"/>
              </a:ext>
            </a:extLst>
          </p:cNvPr>
          <p:cNvSpPr txBox="1"/>
          <p:nvPr/>
        </p:nvSpPr>
        <p:spPr>
          <a:xfrm>
            <a:off x="128336" y="3429000"/>
            <a:ext cx="786064"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Alinéa</a:t>
            </a:r>
          </a:p>
        </p:txBody>
      </p:sp>
      <p:cxnSp>
        <p:nvCxnSpPr>
          <p:cNvPr id="10" name="Straight Arrow Connector 9">
            <a:extLst>
              <a:ext uri="{FF2B5EF4-FFF2-40B4-BE49-F238E27FC236}">
                <a16:creationId xmlns:a16="http://schemas.microsoft.com/office/drawing/2014/main" id="{D052EF8B-BC41-5753-09B9-BE730B78F94B}"/>
              </a:ext>
            </a:extLst>
          </p:cNvPr>
          <p:cNvCxnSpPr>
            <a:cxnSpLocks/>
          </p:cNvCxnSpPr>
          <p:nvPr/>
        </p:nvCxnSpPr>
        <p:spPr>
          <a:xfrm>
            <a:off x="665748" y="3161211"/>
            <a:ext cx="1163052" cy="421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76DA10-D2A4-CE7C-834D-CAE6CA26250E}"/>
              </a:ext>
            </a:extLst>
          </p:cNvPr>
          <p:cNvCxnSpPr>
            <a:cxnSpLocks/>
          </p:cNvCxnSpPr>
          <p:nvPr/>
        </p:nvCxnSpPr>
        <p:spPr>
          <a:xfrm flipV="1">
            <a:off x="685801" y="2226605"/>
            <a:ext cx="1142999" cy="83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309DF7B-79CE-F22A-6CBB-A5C7D658F850}"/>
              </a:ext>
            </a:extLst>
          </p:cNvPr>
          <p:cNvSpPr/>
          <p:nvPr/>
        </p:nvSpPr>
        <p:spPr>
          <a:xfrm>
            <a:off x="-615394" y="2880571"/>
            <a:ext cx="1410221" cy="397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Connecteurs</a:t>
            </a:r>
          </a:p>
        </p:txBody>
      </p:sp>
    </p:spTree>
    <p:extLst>
      <p:ext uri="{BB962C8B-B14F-4D97-AF65-F5344CB8AC3E}">
        <p14:creationId xmlns:p14="http://schemas.microsoft.com/office/powerpoint/2010/main" val="205350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5159-BFD2-469D-B491-D8E966728C21}"/>
              </a:ext>
            </a:extLst>
          </p:cNvPr>
          <p:cNvSpPr>
            <a:spLocks noGrp="1"/>
          </p:cNvSpPr>
          <p:nvPr>
            <p:ph type="title"/>
          </p:nvPr>
        </p:nvSpPr>
        <p:spPr>
          <a:xfrm>
            <a:off x="1594269" y="175703"/>
            <a:ext cx="4306814" cy="1146465"/>
          </a:xfrm>
          <a:solidFill>
            <a:schemeClr val="accent1">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Conclusion</a:t>
            </a:r>
            <a:endParaRPr lang="fr-FR"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54201F-0D26-40D9-B26A-08C333D01482}"/>
              </a:ext>
            </a:extLst>
          </p:cNvPr>
          <p:cNvSpPr txBox="1"/>
          <p:nvPr/>
        </p:nvSpPr>
        <p:spPr>
          <a:xfrm>
            <a:off x="352926" y="1360985"/>
            <a:ext cx="978568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Elle comprendra essentiellement deux sous-parties :</a:t>
            </a:r>
          </a:p>
        </p:txBody>
      </p:sp>
      <p:sp>
        <p:nvSpPr>
          <p:cNvPr id="4" name="Rectangle: Rounded Corners 3">
            <a:extLst>
              <a:ext uri="{FF2B5EF4-FFF2-40B4-BE49-F238E27FC236}">
                <a16:creationId xmlns:a16="http://schemas.microsoft.com/office/drawing/2014/main" id="{41798262-5A1A-4152-A6D3-308BB86C6AB7}"/>
              </a:ext>
            </a:extLst>
          </p:cNvPr>
          <p:cNvSpPr/>
          <p:nvPr/>
        </p:nvSpPr>
        <p:spPr>
          <a:xfrm>
            <a:off x="271340" y="2403803"/>
            <a:ext cx="3352800" cy="964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Bilan / Récapitulation</a:t>
            </a:r>
          </a:p>
        </p:txBody>
      </p:sp>
      <p:sp>
        <p:nvSpPr>
          <p:cNvPr id="5" name="Rectangle: Rounded Corners 4">
            <a:extLst>
              <a:ext uri="{FF2B5EF4-FFF2-40B4-BE49-F238E27FC236}">
                <a16:creationId xmlns:a16="http://schemas.microsoft.com/office/drawing/2014/main" id="{0F504227-97EE-4979-A5E7-2CD2031E5195}"/>
              </a:ext>
            </a:extLst>
          </p:cNvPr>
          <p:cNvSpPr/>
          <p:nvPr/>
        </p:nvSpPr>
        <p:spPr>
          <a:xfrm>
            <a:off x="6514076" y="2464242"/>
            <a:ext cx="4568603" cy="964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Ouverture / Elargissement de la perspective</a:t>
            </a:r>
          </a:p>
        </p:txBody>
      </p:sp>
      <p:cxnSp>
        <p:nvCxnSpPr>
          <p:cNvPr id="7" name="Straight Arrow Connector 6">
            <a:extLst>
              <a:ext uri="{FF2B5EF4-FFF2-40B4-BE49-F238E27FC236}">
                <a16:creationId xmlns:a16="http://schemas.microsoft.com/office/drawing/2014/main" id="{9F1BC705-F3AD-4136-9657-712B003AB549}"/>
              </a:ext>
            </a:extLst>
          </p:cNvPr>
          <p:cNvCxnSpPr>
            <a:cxnSpLocks/>
          </p:cNvCxnSpPr>
          <p:nvPr/>
        </p:nvCxnSpPr>
        <p:spPr>
          <a:xfrm flipH="1">
            <a:off x="1830510" y="3562762"/>
            <a:ext cx="2" cy="511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7886D71-C27D-4A2D-9840-73AFC731E2D8}"/>
              </a:ext>
            </a:extLst>
          </p:cNvPr>
          <p:cNvSpPr txBox="1"/>
          <p:nvPr/>
        </p:nvSpPr>
        <p:spPr>
          <a:xfrm>
            <a:off x="608456" y="4148674"/>
            <a:ext cx="2887575" cy="646331"/>
          </a:xfrm>
          <a:prstGeom prst="rect">
            <a:avLst/>
          </a:prstGeom>
          <a:noFill/>
        </p:spPr>
        <p:txBody>
          <a:bodyPr wrap="square" rtlCol="0">
            <a:spAutoFit/>
          </a:bodyPr>
          <a:lstStyle/>
          <a:p>
            <a:pPr algn="just"/>
            <a:r>
              <a:rPr lang="fr-FR" i="1" dirty="0">
                <a:latin typeface="Times New Roman" panose="02020603050405020304" pitchFamily="18" charset="0"/>
                <a:cs typeface="Times New Roman" panose="02020603050405020304" pitchFamily="18" charset="0"/>
              </a:rPr>
              <a:t>Résumer en une phrase l’essentiel du corps du sujet.</a:t>
            </a:r>
          </a:p>
        </p:txBody>
      </p:sp>
      <p:cxnSp>
        <p:nvCxnSpPr>
          <p:cNvPr id="9" name="Straight Arrow Connector 8">
            <a:extLst>
              <a:ext uri="{FF2B5EF4-FFF2-40B4-BE49-F238E27FC236}">
                <a16:creationId xmlns:a16="http://schemas.microsoft.com/office/drawing/2014/main" id="{27B29F10-E4CB-4A35-83AC-ADEFE114D7FC}"/>
              </a:ext>
            </a:extLst>
          </p:cNvPr>
          <p:cNvCxnSpPr>
            <a:cxnSpLocks/>
          </p:cNvCxnSpPr>
          <p:nvPr/>
        </p:nvCxnSpPr>
        <p:spPr>
          <a:xfrm flipH="1">
            <a:off x="8798378" y="3614900"/>
            <a:ext cx="2" cy="459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0C35C9-4B5F-414B-AD7F-CB55702D758F}"/>
              </a:ext>
            </a:extLst>
          </p:cNvPr>
          <p:cNvSpPr txBox="1"/>
          <p:nvPr/>
        </p:nvSpPr>
        <p:spPr>
          <a:xfrm>
            <a:off x="7251034" y="4148674"/>
            <a:ext cx="3313802"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Poser une question d’ouverture.</a:t>
            </a:r>
          </a:p>
        </p:txBody>
      </p:sp>
      <p:sp>
        <p:nvSpPr>
          <p:cNvPr id="6" name="Rectangle 5">
            <a:extLst>
              <a:ext uri="{FF2B5EF4-FFF2-40B4-BE49-F238E27FC236}">
                <a16:creationId xmlns:a16="http://schemas.microsoft.com/office/drawing/2014/main" id="{921F0E28-398A-88E5-CE73-38D7161AE30E}"/>
              </a:ext>
            </a:extLst>
          </p:cNvPr>
          <p:cNvSpPr/>
          <p:nvPr/>
        </p:nvSpPr>
        <p:spPr>
          <a:xfrm>
            <a:off x="7153592" y="626414"/>
            <a:ext cx="3682859" cy="1200329"/>
          </a:xfrm>
          <a:prstGeom prst="rect">
            <a:avLst/>
          </a:prstGeom>
        </p:spPr>
        <p:txBody>
          <a:bodyPr wrap="square">
            <a:spAutoFit/>
          </a:bodyPr>
          <a:lstStyle/>
          <a:p>
            <a:r>
              <a:rPr lang="fr-FR" b="1" dirty="0">
                <a:solidFill>
                  <a:srgbClr val="C00000"/>
                </a:solidFill>
                <a:latin typeface="Times New Roman" panose="02020603050405020304" pitchFamily="18" charset="0"/>
                <a:cs typeface="Times New Roman" panose="02020603050405020304" pitchFamily="18" charset="0"/>
              </a:rPr>
              <a:t>N.B: De point de vue forme, la conclusion doit être composée d’un seul paragraphe et ne doit comprendre qu’un alinéa au début.</a:t>
            </a:r>
          </a:p>
        </p:txBody>
      </p:sp>
    </p:spTree>
    <p:extLst>
      <p:ext uri="{BB962C8B-B14F-4D97-AF65-F5344CB8AC3E}">
        <p14:creationId xmlns:p14="http://schemas.microsoft.com/office/powerpoint/2010/main" val="377233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2E32-ED88-AEAF-5C94-9D4CB5378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E1FE9-D418-512E-050D-06AEC320B8E7}"/>
              </a:ext>
            </a:extLst>
          </p:cNvPr>
          <p:cNvSpPr>
            <a:spLocks noGrp="1"/>
          </p:cNvSpPr>
          <p:nvPr>
            <p:ph type="title"/>
          </p:nvPr>
        </p:nvSpPr>
        <p:spPr>
          <a:xfrm>
            <a:off x="685801" y="326868"/>
            <a:ext cx="10396882" cy="1151965"/>
          </a:xfrm>
          <a:solidFill>
            <a:schemeClr val="accent1">
              <a:lumMod val="40000"/>
              <a:lumOff val="60000"/>
            </a:schemeClr>
          </a:solidFill>
        </p:spPr>
        <p:txBody>
          <a:bodyPr/>
          <a:lstStyle/>
          <a:p>
            <a:r>
              <a:rPr lang="fr-FR" dirty="0">
                <a:latin typeface="Times New Roman" panose="02020603050405020304" pitchFamily="18" charset="0"/>
                <a:cs typeface="Times New Roman" panose="02020603050405020304" pitchFamily="18" charset="0"/>
              </a:rPr>
              <a:t>conclusion</a:t>
            </a:r>
          </a:p>
        </p:txBody>
      </p:sp>
      <p:sp>
        <p:nvSpPr>
          <p:cNvPr id="3" name="Rectangle 2">
            <a:extLst>
              <a:ext uri="{FF2B5EF4-FFF2-40B4-BE49-F238E27FC236}">
                <a16:creationId xmlns:a16="http://schemas.microsoft.com/office/drawing/2014/main" id="{7065143E-1289-0EC2-3FCF-4E03040D5A81}"/>
              </a:ext>
            </a:extLst>
          </p:cNvPr>
          <p:cNvSpPr/>
          <p:nvPr/>
        </p:nvSpPr>
        <p:spPr>
          <a:xfrm>
            <a:off x="1109317" y="2076072"/>
            <a:ext cx="8580115" cy="400110"/>
          </a:xfrm>
          <a:prstGeom prst="rect">
            <a:avLst/>
          </a:prstGeom>
        </p:spPr>
        <p:txBody>
          <a:bodyPr wrap="square">
            <a:spAutoFit/>
          </a:bodyPr>
          <a:lstStyle/>
          <a:p>
            <a:pPr algn="just"/>
            <a:r>
              <a:rPr lang="fr-FR" sz="2000" dirty="0">
                <a:solidFill>
                  <a:srgbClr val="616161"/>
                </a:solidFill>
                <a:latin typeface="Times New Roman" panose="02020603050405020304" pitchFamily="18" charset="0"/>
                <a:cs typeface="Times New Roman" panose="02020603050405020304" pitchFamily="18" charset="0"/>
              </a:rPr>
              <a:t>		</a:t>
            </a:r>
          </a:p>
        </p:txBody>
      </p:sp>
      <p:cxnSp>
        <p:nvCxnSpPr>
          <p:cNvPr id="5" name="Straight Arrow Connector 4">
            <a:extLst>
              <a:ext uri="{FF2B5EF4-FFF2-40B4-BE49-F238E27FC236}">
                <a16:creationId xmlns:a16="http://schemas.microsoft.com/office/drawing/2014/main" id="{228AB502-E3FA-7750-0B30-1ED26279A1DA}"/>
              </a:ext>
            </a:extLst>
          </p:cNvPr>
          <p:cNvCxnSpPr>
            <a:cxnSpLocks/>
          </p:cNvCxnSpPr>
          <p:nvPr/>
        </p:nvCxnSpPr>
        <p:spPr>
          <a:xfrm flipH="1" flipV="1">
            <a:off x="1007847" y="2820345"/>
            <a:ext cx="591146"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A35277-852B-4624-F5C7-1A2AC9806DE6}"/>
              </a:ext>
            </a:extLst>
          </p:cNvPr>
          <p:cNvSpPr txBox="1"/>
          <p:nvPr/>
        </p:nvSpPr>
        <p:spPr>
          <a:xfrm>
            <a:off x="288758" y="2241166"/>
            <a:ext cx="101466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Alinéa</a:t>
            </a:r>
          </a:p>
        </p:txBody>
      </p:sp>
      <p:sp>
        <p:nvSpPr>
          <p:cNvPr id="8" name="Right Brace 7">
            <a:extLst>
              <a:ext uri="{FF2B5EF4-FFF2-40B4-BE49-F238E27FC236}">
                <a16:creationId xmlns:a16="http://schemas.microsoft.com/office/drawing/2014/main" id="{965486E2-2E66-D795-6D25-9C50C3E92015}"/>
              </a:ext>
            </a:extLst>
          </p:cNvPr>
          <p:cNvSpPr/>
          <p:nvPr/>
        </p:nvSpPr>
        <p:spPr>
          <a:xfrm>
            <a:off x="9235899" y="2986897"/>
            <a:ext cx="465221" cy="634970"/>
          </a:xfrm>
          <a:prstGeom prst="rightBrace">
            <a:avLst>
              <a:gd name="adj1" fmla="val 290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96697E91-7358-59A7-FC3F-A35D63DD5385}"/>
              </a:ext>
            </a:extLst>
          </p:cNvPr>
          <p:cNvSpPr txBox="1"/>
          <p:nvPr/>
        </p:nvSpPr>
        <p:spPr>
          <a:xfrm>
            <a:off x="9818277" y="3119716"/>
            <a:ext cx="169805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Récapitulation</a:t>
            </a:r>
          </a:p>
        </p:txBody>
      </p:sp>
      <p:sp>
        <p:nvSpPr>
          <p:cNvPr id="11" name="Right Brace 10">
            <a:extLst>
              <a:ext uri="{FF2B5EF4-FFF2-40B4-BE49-F238E27FC236}">
                <a16:creationId xmlns:a16="http://schemas.microsoft.com/office/drawing/2014/main" id="{99D53EE6-CBD3-2325-F1A1-7C14780C9CEE}"/>
              </a:ext>
            </a:extLst>
          </p:cNvPr>
          <p:cNvSpPr/>
          <p:nvPr/>
        </p:nvSpPr>
        <p:spPr>
          <a:xfrm>
            <a:off x="9151270" y="3612366"/>
            <a:ext cx="465221" cy="634970"/>
          </a:xfrm>
          <a:prstGeom prst="rightBrace">
            <a:avLst>
              <a:gd name="adj1" fmla="val 341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D8967921-DEAB-6C0C-7D0F-E427D6470339}"/>
              </a:ext>
            </a:extLst>
          </p:cNvPr>
          <p:cNvSpPr txBox="1"/>
          <p:nvPr/>
        </p:nvSpPr>
        <p:spPr>
          <a:xfrm>
            <a:off x="9701120" y="3763250"/>
            <a:ext cx="219663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Ouverture</a:t>
            </a:r>
          </a:p>
        </p:txBody>
      </p:sp>
      <p:sp>
        <p:nvSpPr>
          <p:cNvPr id="7" name="TextBox 6">
            <a:extLst>
              <a:ext uri="{FF2B5EF4-FFF2-40B4-BE49-F238E27FC236}">
                <a16:creationId xmlns:a16="http://schemas.microsoft.com/office/drawing/2014/main" id="{B55D5EEE-C9D2-CCC4-BCFB-915F69D76D87}"/>
              </a:ext>
            </a:extLst>
          </p:cNvPr>
          <p:cNvSpPr txBox="1"/>
          <p:nvPr/>
        </p:nvSpPr>
        <p:spPr>
          <a:xfrm>
            <a:off x="1016615" y="2933676"/>
            <a:ext cx="8244500" cy="1200329"/>
          </a:xfrm>
          <a:prstGeom prst="rect">
            <a:avLst/>
          </a:prstGeom>
          <a:noFill/>
        </p:spPr>
        <p:txBody>
          <a:bodyPr wrap="square">
            <a:spAutoFit/>
          </a:bodyPr>
          <a:lstStyle/>
          <a:p>
            <a:pPr algn="just"/>
            <a:r>
              <a:rPr lang="fr-FR" dirty="0">
                <a:solidFill>
                  <a:srgbClr val="FF0000"/>
                </a:solidFill>
                <a:latin typeface="Times New Roman" panose="02020603050405020304" pitchFamily="18" charset="0"/>
                <a:cs typeface="Times New Roman" panose="02020603050405020304" pitchFamily="18" charset="0"/>
              </a:rPr>
              <a:t>          En guise de conclusion</a:t>
            </a:r>
            <a:r>
              <a:rPr lang="fr-FR" dirty="0">
                <a:latin typeface="Times New Roman" panose="02020603050405020304" pitchFamily="18" charset="0"/>
                <a:cs typeface="Times New Roman" panose="02020603050405020304" pitchFamily="18" charset="0"/>
              </a:rPr>
              <a:t>, nous pouvons dire que la liberté est indispensable aux jeunes. Elle leur permettra de se développer et de participer à la vie active. </a:t>
            </a:r>
            <a:r>
              <a:rPr lang="fr-FR" dirty="0">
                <a:solidFill>
                  <a:srgbClr val="FF0000"/>
                </a:solidFill>
                <a:latin typeface="Times New Roman" panose="02020603050405020304" pitchFamily="18" charset="0"/>
                <a:cs typeface="Times New Roman" panose="02020603050405020304" pitchFamily="18" charset="0"/>
              </a:rPr>
              <a:t>Cependant</a:t>
            </a:r>
            <a:r>
              <a:rPr lang="fr-FR" dirty="0">
                <a:latin typeface="Times New Roman" panose="02020603050405020304" pitchFamily="18" charset="0"/>
                <a:cs typeface="Times New Roman" panose="02020603050405020304" pitchFamily="18" charset="0"/>
              </a:rPr>
              <a:t>, cette liberté signifie-t-elle interdire tout contrôle parental? Faut-il que les parents laissent leurs jeunes enfants vivre de mauvaises expériences sans jamais intervenir? </a:t>
            </a:r>
          </a:p>
        </p:txBody>
      </p:sp>
    </p:spTree>
    <p:extLst>
      <p:ext uri="{BB962C8B-B14F-4D97-AF65-F5344CB8AC3E}">
        <p14:creationId xmlns:p14="http://schemas.microsoft.com/office/powerpoint/2010/main" val="145734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DAE50-5514-40E8-9A29-41C89CC2A2BB}"/>
              </a:ext>
            </a:extLst>
          </p:cNvPr>
          <p:cNvPicPr>
            <a:picLocks noChangeAspect="1"/>
          </p:cNvPicPr>
          <p:nvPr/>
        </p:nvPicPr>
        <p:blipFill>
          <a:blip r:embed="rId2"/>
          <a:stretch>
            <a:fillRect/>
          </a:stretch>
        </p:blipFill>
        <p:spPr>
          <a:xfrm>
            <a:off x="2906736" y="1441651"/>
            <a:ext cx="6378527" cy="1552575"/>
          </a:xfrm>
          <a:prstGeom prst="rect">
            <a:avLst/>
          </a:prstGeom>
        </p:spPr>
      </p:pic>
    </p:spTree>
    <p:extLst>
      <p:ext uri="{BB962C8B-B14F-4D97-AF65-F5344CB8AC3E}">
        <p14:creationId xmlns:p14="http://schemas.microsoft.com/office/powerpoint/2010/main" val="128210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SUJET:</a:t>
            </a:r>
            <a:endParaRPr lang="ar-LB" dirty="0"/>
          </a:p>
        </p:txBody>
      </p:sp>
      <p:sp>
        <p:nvSpPr>
          <p:cNvPr id="3" name="Subtitle 2">
            <a:extLst>
              <a:ext uri="{FF2B5EF4-FFF2-40B4-BE49-F238E27FC236}">
                <a16:creationId xmlns:a16="http://schemas.microsoft.com/office/drawing/2014/main" id="{D7CAFEE2-9805-4BF7-AB4F-EDFC73C9A4B0}"/>
              </a:ext>
            </a:extLst>
          </p:cNvPr>
          <p:cNvSpPr txBox="1">
            <a:spLocks/>
          </p:cNvSpPr>
          <p:nvPr/>
        </p:nvSpPr>
        <p:spPr>
          <a:xfrm>
            <a:off x="685801" y="2062230"/>
            <a:ext cx="10396882" cy="292662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fr-FR" sz="2400" b="1" dirty="0">
                <a:latin typeface="Times New Roman" panose="02020603050405020304" pitchFamily="18" charset="0"/>
                <a:cs typeface="Times New Roman" panose="02020603050405020304" pitchFamily="18" charset="0"/>
              </a:rPr>
              <a:t>Faut-il, à votre avis, accorder une grande liberté aux adolescents ou au contraire doit-on la limiter?</a:t>
            </a:r>
          </a:p>
          <a:p>
            <a:pPr marL="0" indent="0" algn="ctr">
              <a:buNone/>
            </a:pPr>
            <a:endParaRPr lang="fr-FR" sz="2400" b="1" dirty="0">
              <a:latin typeface="Times New Roman" panose="02020603050405020304" pitchFamily="18" charset="0"/>
              <a:cs typeface="Times New Roman" panose="02020603050405020304" pitchFamily="18" charset="0"/>
            </a:endParaRPr>
          </a:p>
          <a:p>
            <a:pPr marL="0" indent="0" algn="ctr">
              <a:buNone/>
            </a:pPr>
            <a:r>
              <a:rPr lang="fr-FR" sz="2400" b="1" dirty="0">
                <a:latin typeface="Times New Roman" panose="02020603050405020304" pitchFamily="18" charset="0"/>
                <a:cs typeface="Times New Roman" panose="02020603050405020304" pitchFamily="18" charset="0"/>
              </a:rPr>
              <a:t>Quel que soit votre point de vue, Étayez-le dans un développement argumenté.</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41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B716A2-E85C-4EA0-A823-3344ABDDAB60}"/>
              </a:ext>
            </a:extLst>
          </p:cNvPr>
          <p:cNvSpPr>
            <a:spLocks noGrp="1"/>
          </p:cNvSpPr>
          <p:nvPr>
            <p:ph type="title"/>
          </p:nvPr>
        </p:nvSpPr>
        <p:spPr>
          <a:solidFill>
            <a:schemeClr val="accent1">
              <a:lumMod val="40000"/>
              <a:lumOff val="60000"/>
            </a:schemeClr>
          </a:solidFill>
        </p:spPr>
        <p:txBody>
          <a:bodyPr>
            <a:noAutofit/>
          </a:bodyPr>
          <a:lstStyle/>
          <a:p>
            <a:r>
              <a:rPr lang="fr-FR" sz="4000" dirty="0">
                <a:latin typeface="Times New Roman" panose="02020603050405020304" pitchFamily="18" charset="0"/>
                <a:cs typeface="Times New Roman" panose="02020603050405020304" pitchFamily="18" charset="0"/>
              </a:rPr>
              <a:t>Pour Rédiger une production Ecrite</a:t>
            </a:r>
            <a:br>
              <a:rPr lang="fr-FR" sz="4000" dirty="0">
                <a:latin typeface="Times New Roman" panose="02020603050405020304" pitchFamily="18" charset="0"/>
                <a:cs typeface="Times New Roman" panose="02020603050405020304" pitchFamily="18" charset="0"/>
              </a:rPr>
            </a:br>
            <a:r>
              <a:rPr lang="fr-FR" sz="4000" dirty="0">
                <a:latin typeface="Times New Roman" panose="02020603050405020304" pitchFamily="18" charset="0"/>
                <a:cs typeface="Times New Roman" panose="02020603050405020304" pitchFamily="18" charset="0"/>
              </a:rPr>
              <a:t>de Type argumentatif</a:t>
            </a:r>
          </a:p>
        </p:txBody>
      </p:sp>
      <p:sp>
        <p:nvSpPr>
          <p:cNvPr id="5" name="Text Placeholder 4">
            <a:extLst>
              <a:ext uri="{FF2B5EF4-FFF2-40B4-BE49-F238E27FC236}">
                <a16:creationId xmlns:a16="http://schemas.microsoft.com/office/drawing/2014/main" id="{0D6CEA61-2D4A-492E-86C1-C6A1FEB01FE0}"/>
              </a:ext>
            </a:extLst>
          </p:cNvPr>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Introduction</a:t>
            </a:r>
            <a:endParaRPr lang="fr-FR" b="1"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8CE916D0-B97D-4BB6-A1F5-521DBB92B745}"/>
              </a:ext>
            </a:extLst>
          </p:cNvPr>
          <p:cNvSpPr>
            <a:spLocks noGrp="1"/>
          </p:cNvSpPr>
          <p:nvPr>
            <p:ph type="body" sz="half" idx="15"/>
          </p:nvPr>
        </p:nvSpPr>
        <p:spPr/>
        <p:txBody>
          <a:bodyPr>
            <a:normAutofit/>
          </a:bodyPr>
          <a:lstStyle/>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Constat</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Problématique</a:t>
            </a:r>
          </a:p>
          <a:p>
            <a:pPr marL="285750" indent="-28575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Annonce du plan</a:t>
            </a:r>
          </a:p>
        </p:txBody>
      </p:sp>
      <p:sp>
        <p:nvSpPr>
          <p:cNvPr id="6" name="Text Placeholder 5">
            <a:extLst>
              <a:ext uri="{FF2B5EF4-FFF2-40B4-BE49-F238E27FC236}">
                <a16:creationId xmlns:a16="http://schemas.microsoft.com/office/drawing/2014/main" id="{A84D8F14-5F32-47D5-B5C2-E5F1BD4D1494}"/>
              </a:ext>
            </a:extLst>
          </p:cNvPr>
          <p:cNvSpPr>
            <a:spLocks noGrp="1"/>
          </p:cNvSpPr>
          <p:nvPr>
            <p:ph type="body" sz="quarter" idx="3"/>
          </p:nvPr>
        </p:nvSpPr>
        <p:spPr/>
        <p:txBody>
          <a:bodyPr/>
          <a:lstStyle/>
          <a:p>
            <a:r>
              <a:rPr lang="en-US" b="1" dirty="0">
                <a:latin typeface="Times New Roman" panose="02020603050405020304" pitchFamily="18" charset="0"/>
                <a:cs typeface="Times New Roman" panose="02020603050405020304" pitchFamily="18" charset="0"/>
              </a:rPr>
              <a:t>Corps du </a:t>
            </a:r>
            <a:r>
              <a:rPr lang="fr-FR" b="1" dirty="0">
                <a:latin typeface="Times New Roman" panose="02020603050405020304" pitchFamily="18" charset="0"/>
                <a:cs typeface="Times New Roman" panose="02020603050405020304" pitchFamily="18" charset="0"/>
              </a:rPr>
              <a:t>sujet</a:t>
            </a:r>
          </a:p>
        </p:txBody>
      </p:sp>
      <p:sp>
        <p:nvSpPr>
          <p:cNvPr id="9" name="Text Placeholder 8">
            <a:extLst>
              <a:ext uri="{FF2B5EF4-FFF2-40B4-BE49-F238E27FC236}">
                <a16:creationId xmlns:a16="http://schemas.microsoft.com/office/drawing/2014/main" id="{0B561B20-28ED-4780-9F1F-F5647A914147}"/>
              </a:ext>
            </a:extLst>
          </p:cNvPr>
          <p:cNvSpPr>
            <a:spLocks noGrp="1"/>
          </p:cNvSpPr>
          <p:nvPr>
            <p:ph type="body" sz="half" idx="16"/>
          </p:nvPr>
        </p:nvSpPr>
        <p:spPr/>
        <p:txBody>
          <a:bodyPr>
            <a:norm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a:t>
            </a:r>
            <a:r>
              <a:rPr lang="en-US" sz="1100" dirty="0">
                <a:latin typeface="Times New Roman" panose="02020603050405020304" pitchFamily="18" charset="0"/>
                <a:cs typeface="Times New Roman" panose="02020603050405020304" pitchFamily="18" charset="0"/>
              </a:rPr>
              <a:t>ère</a:t>
            </a:r>
            <a:r>
              <a:rPr lang="en-US" sz="2000" dirty="0">
                <a:latin typeface="Times New Roman" panose="02020603050405020304" pitchFamily="18" charset="0"/>
                <a:cs typeface="Times New Roman" panose="02020603050405020304" pitchFamily="18" charset="0"/>
              </a:rPr>
              <a:t> sequence argumentative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2eme  Sequence argumentative</a:t>
            </a:r>
            <a:endParaRPr lang="fr-FR" sz="2000" dirty="0">
              <a:latin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CE99C278-1A76-42F7-88B1-E6BCF3F79A08}"/>
              </a:ext>
            </a:extLst>
          </p:cNvPr>
          <p:cNvSpPr>
            <a:spLocks noGrp="1"/>
          </p:cNvSpPr>
          <p:nvPr>
            <p:ph type="body" sz="quarter" idx="13"/>
          </p:nvPr>
        </p:nvSpPr>
        <p:spPr/>
        <p:txBody>
          <a:bodyPr/>
          <a:lstStyle/>
          <a:p>
            <a:r>
              <a:rPr lang="en-US" b="1" dirty="0">
                <a:latin typeface="Times New Roman" panose="02020603050405020304" pitchFamily="18" charset="0"/>
                <a:cs typeface="Times New Roman" panose="02020603050405020304" pitchFamily="18" charset="0"/>
              </a:rPr>
              <a:t>Conclusion</a:t>
            </a:r>
            <a:endParaRPr lang="fr-FR" b="1" dirty="0">
              <a:latin typeface="Times New Roman" panose="02020603050405020304" pitchFamily="18"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53F2CE79-EF77-44A0-8DE8-1D819125F2A4}"/>
              </a:ext>
            </a:extLst>
          </p:cNvPr>
          <p:cNvSpPr>
            <a:spLocks noGrp="1"/>
          </p:cNvSpPr>
          <p:nvPr>
            <p:ph type="body" sz="half" idx="17"/>
          </p:nvPr>
        </p:nvSpPr>
        <p:spPr/>
        <p:txBody>
          <a:bodyPr>
            <a:normAutofit/>
          </a:bodyPr>
          <a:lstStyle/>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Connecteur + Phrase Bilan ou récapitulation</a:t>
            </a:r>
          </a:p>
          <a:p>
            <a:pPr marL="342900" indent="-342900">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Elargissement de la perspective / Ouverture</a:t>
            </a:r>
          </a:p>
          <a:p>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2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1413205" y="166131"/>
            <a:ext cx="6345302"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1" y="1209822"/>
            <a:ext cx="7889152" cy="4360984"/>
          </a:xfrm>
        </p:spPr>
        <p:txBody>
          <a:bodyPr>
            <a:normAutofit/>
          </a:bodyPr>
          <a:lstStyle/>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Le constat </a:t>
            </a:r>
            <a:endParaRPr lang="fr-FR" sz="3200" cap="none"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La problématique</a:t>
            </a:r>
            <a:r>
              <a:rPr lang="fr-FR" sz="3200" cap="none" dirty="0">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fr-FR" sz="3200" b="1" cap="none" dirty="0">
                <a:latin typeface="Times New Roman" panose="02020603050405020304" pitchFamily="18" charset="0"/>
                <a:cs typeface="Times New Roman" panose="02020603050405020304" pitchFamily="18" charset="0"/>
              </a:rPr>
              <a:t>L’annonce du plan</a:t>
            </a:r>
            <a:endParaRPr lang="fr-FR" sz="3200" cap="none" dirty="0">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7000FB53-2150-472D-B486-31CF9774B186}"/>
              </a:ext>
            </a:extLst>
          </p:cNvPr>
          <p:cNvSpPr/>
          <p:nvPr/>
        </p:nvSpPr>
        <p:spPr>
          <a:xfrm>
            <a:off x="4585856" y="3390314"/>
            <a:ext cx="5498670" cy="1569660"/>
          </a:xfrm>
          <a:prstGeom prst="rect">
            <a:avLst/>
          </a:prstGeom>
        </p:spPr>
        <p:txBody>
          <a:bodyPr wrap="square">
            <a:spAutoFit/>
          </a:bodyPr>
          <a:lstStyle/>
          <a:p>
            <a:r>
              <a:rPr lang="fr-FR" sz="2400" b="1" dirty="0">
                <a:solidFill>
                  <a:srgbClr val="C00000"/>
                </a:solidFill>
                <a:latin typeface="Times New Roman" panose="02020603050405020304" pitchFamily="18" charset="0"/>
                <a:cs typeface="Times New Roman" panose="02020603050405020304" pitchFamily="18" charset="0"/>
              </a:rPr>
              <a:t>N.B: De point de vue forme, l’introduction doit être composée d’un seul paragraphe et ne doit comprendre qu’un alinéa au début.</a:t>
            </a:r>
          </a:p>
        </p:txBody>
      </p:sp>
    </p:spTree>
    <p:extLst>
      <p:ext uri="{BB962C8B-B14F-4D97-AF65-F5344CB8AC3E}">
        <p14:creationId xmlns:p14="http://schemas.microsoft.com/office/powerpoint/2010/main" val="35088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2025515" y="107434"/>
            <a:ext cx="7289623"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 – Le constat</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146516" y="748257"/>
            <a:ext cx="7889152" cy="4727622"/>
          </a:xfrm>
        </p:spPr>
        <p:txBody>
          <a:bodyPr>
            <a:normAutofit/>
          </a:bodyPr>
          <a:lstStyle/>
          <a:p>
            <a:pPr marL="285750" indent="-285750" algn="l">
              <a:buFont typeface="Arial" panose="020B0604020202020204" pitchFamily="34" charset="0"/>
              <a:buChar char="•"/>
            </a:pPr>
            <a:r>
              <a:rPr lang="fr-FR" b="1" u="sng" cap="none" dirty="0">
                <a:latin typeface="Times New Roman" panose="02020603050405020304" pitchFamily="18" charset="0"/>
                <a:cs typeface="Times New Roman" panose="02020603050405020304" pitchFamily="18" charset="0"/>
              </a:rPr>
              <a:t>Le constat: : </a:t>
            </a:r>
          </a:p>
          <a:p>
            <a:pPr algn="l"/>
            <a:r>
              <a:rPr lang="fr-FR" cap="none" dirty="0">
                <a:latin typeface="Times New Roman" panose="02020603050405020304" pitchFamily="18" charset="0"/>
                <a:cs typeface="Times New Roman" panose="02020603050405020304" pitchFamily="18" charset="0"/>
              </a:rPr>
              <a:t>Il convient ici de situer le thème dans une perspective</a:t>
            </a:r>
          </a:p>
          <a:p>
            <a:pPr algn="l"/>
            <a:endParaRPr lang="fr-FR" cap="none" dirty="0">
              <a:latin typeface="Times New Roman" panose="02020603050405020304" pitchFamily="18" charset="0"/>
              <a:cs typeface="Times New Roman" panose="02020603050405020304" pitchFamily="18" charset="0"/>
            </a:endParaRPr>
          </a:p>
          <a:p>
            <a:pPr algn="l"/>
            <a:endParaRPr lang="fr-FR" cap="none" dirty="0">
              <a:latin typeface="Times New Roman" panose="02020603050405020304" pitchFamily="18" charset="0"/>
              <a:cs typeface="Times New Roman" panose="02020603050405020304" pitchFamily="18" charset="0"/>
            </a:endParaRPr>
          </a:p>
          <a:p>
            <a:pPr algn="l"/>
            <a:endParaRPr lang="fr-FR" b="1" u="sng" cap="none" dirty="0">
              <a:solidFill>
                <a:srgbClr val="C0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AFC93694-0306-452A-87B6-3905E94CE057}"/>
              </a:ext>
            </a:extLst>
          </p:cNvPr>
          <p:cNvSpPr txBox="1"/>
          <p:nvPr/>
        </p:nvSpPr>
        <p:spPr>
          <a:xfrm>
            <a:off x="5837593" y="774401"/>
            <a:ext cx="1097280"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Sociale</a:t>
            </a:r>
          </a:p>
        </p:txBody>
      </p:sp>
      <p:sp>
        <p:nvSpPr>
          <p:cNvPr id="37" name="TextBox 36">
            <a:extLst>
              <a:ext uri="{FF2B5EF4-FFF2-40B4-BE49-F238E27FC236}">
                <a16:creationId xmlns:a16="http://schemas.microsoft.com/office/drawing/2014/main" id="{903FA216-CA7A-4F00-B099-4E9685B9A178}"/>
              </a:ext>
            </a:extLst>
          </p:cNvPr>
          <p:cNvSpPr txBox="1"/>
          <p:nvPr/>
        </p:nvSpPr>
        <p:spPr>
          <a:xfrm>
            <a:off x="5814052" y="1218530"/>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Historique</a:t>
            </a:r>
          </a:p>
        </p:txBody>
      </p:sp>
      <p:sp>
        <p:nvSpPr>
          <p:cNvPr id="38" name="TextBox 37">
            <a:extLst>
              <a:ext uri="{FF2B5EF4-FFF2-40B4-BE49-F238E27FC236}">
                <a16:creationId xmlns:a16="http://schemas.microsoft.com/office/drawing/2014/main" id="{35F7D0AB-0D19-4FC5-9A6B-995845982357}"/>
              </a:ext>
            </a:extLst>
          </p:cNvPr>
          <p:cNvSpPr txBox="1"/>
          <p:nvPr/>
        </p:nvSpPr>
        <p:spPr>
          <a:xfrm>
            <a:off x="5722906" y="1589647"/>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Familiale</a:t>
            </a:r>
          </a:p>
        </p:txBody>
      </p:sp>
      <p:sp>
        <p:nvSpPr>
          <p:cNvPr id="39" name="TextBox 38">
            <a:extLst>
              <a:ext uri="{FF2B5EF4-FFF2-40B4-BE49-F238E27FC236}">
                <a16:creationId xmlns:a16="http://schemas.microsoft.com/office/drawing/2014/main" id="{16AC3ADA-1F05-4870-BA90-C3349F521DF3}"/>
              </a:ext>
            </a:extLst>
          </p:cNvPr>
          <p:cNvSpPr txBox="1"/>
          <p:nvPr/>
        </p:nvSpPr>
        <p:spPr>
          <a:xfrm>
            <a:off x="5557424" y="1943907"/>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Scientifique</a:t>
            </a:r>
          </a:p>
        </p:txBody>
      </p:sp>
      <p:grpSp>
        <p:nvGrpSpPr>
          <p:cNvPr id="2" name="Group 1">
            <a:extLst>
              <a:ext uri="{FF2B5EF4-FFF2-40B4-BE49-F238E27FC236}">
                <a16:creationId xmlns:a16="http://schemas.microsoft.com/office/drawing/2014/main" id="{25AD8E49-7BCB-4114-99DC-7173C7130648}"/>
              </a:ext>
            </a:extLst>
          </p:cNvPr>
          <p:cNvGrpSpPr/>
          <p:nvPr/>
        </p:nvGrpSpPr>
        <p:grpSpPr>
          <a:xfrm>
            <a:off x="4968173" y="1021694"/>
            <a:ext cx="702154" cy="1130692"/>
            <a:chOff x="5079668" y="1419077"/>
            <a:chExt cx="702154" cy="1130692"/>
          </a:xfrm>
        </p:grpSpPr>
        <p:cxnSp>
          <p:nvCxnSpPr>
            <p:cNvPr id="23" name="Straight Arrow Connector 22">
              <a:extLst>
                <a:ext uri="{FF2B5EF4-FFF2-40B4-BE49-F238E27FC236}">
                  <a16:creationId xmlns:a16="http://schemas.microsoft.com/office/drawing/2014/main" id="{3F2537DF-F780-42F5-88F0-51EF669E71B4}"/>
                </a:ext>
              </a:extLst>
            </p:cNvPr>
            <p:cNvCxnSpPr>
              <a:cxnSpLocks/>
            </p:cNvCxnSpPr>
            <p:nvPr/>
          </p:nvCxnSpPr>
          <p:spPr>
            <a:xfrm flipV="1">
              <a:off x="5219114" y="1419077"/>
              <a:ext cx="389206" cy="48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833C8E-73CA-4F93-80BB-8F17FF9B8A12}"/>
                </a:ext>
              </a:extLst>
            </p:cNvPr>
            <p:cNvCxnSpPr>
              <a:cxnSpLocks/>
            </p:cNvCxnSpPr>
            <p:nvPr/>
          </p:nvCxnSpPr>
          <p:spPr>
            <a:xfrm flipV="1">
              <a:off x="5219114" y="1772529"/>
              <a:ext cx="562708" cy="126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39F0A0-BA37-452D-8A1A-8618A3A453C1}"/>
                </a:ext>
              </a:extLst>
            </p:cNvPr>
            <p:cNvCxnSpPr>
              <a:cxnSpLocks/>
            </p:cNvCxnSpPr>
            <p:nvPr/>
          </p:nvCxnSpPr>
          <p:spPr>
            <a:xfrm>
              <a:off x="5219114" y="1899138"/>
              <a:ext cx="562708" cy="26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8E2EFB-2EC8-4C29-8C8E-1045D3A9C814}"/>
                </a:ext>
              </a:extLst>
            </p:cNvPr>
            <p:cNvCxnSpPr>
              <a:cxnSpLocks/>
            </p:cNvCxnSpPr>
            <p:nvPr/>
          </p:nvCxnSpPr>
          <p:spPr>
            <a:xfrm>
              <a:off x="5219114" y="1899137"/>
              <a:ext cx="281354" cy="524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029FFF-93E9-4DF6-BE53-181804D82A7C}"/>
                </a:ext>
              </a:extLst>
            </p:cNvPr>
            <p:cNvCxnSpPr>
              <a:cxnSpLocks/>
            </p:cNvCxnSpPr>
            <p:nvPr/>
          </p:nvCxnSpPr>
          <p:spPr>
            <a:xfrm flipH="1">
              <a:off x="5079668" y="1916807"/>
              <a:ext cx="139448" cy="632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9B55CEF4-1403-452A-8D37-22503F5C49AD}"/>
              </a:ext>
            </a:extLst>
          </p:cNvPr>
          <p:cNvSpPr txBox="1"/>
          <p:nvPr/>
        </p:nvSpPr>
        <p:spPr>
          <a:xfrm>
            <a:off x="4415918" y="2095099"/>
            <a:ext cx="138340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Politique…</a:t>
            </a:r>
          </a:p>
        </p:txBody>
      </p:sp>
      <p:cxnSp>
        <p:nvCxnSpPr>
          <p:cNvPr id="56" name="Straight Connector 55">
            <a:extLst>
              <a:ext uri="{FF2B5EF4-FFF2-40B4-BE49-F238E27FC236}">
                <a16:creationId xmlns:a16="http://schemas.microsoft.com/office/drawing/2014/main" id="{07A09442-42DF-4F7D-BBE1-AF8743E08166}"/>
              </a:ext>
            </a:extLst>
          </p:cNvPr>
          <p:cNvCxnSpPr>
            <a:cxnSpLocks/>
          </p:cNvCxnSpPr>
          <p:nvPr/>
        </p:nvCxnSpPr>
        <p:spPr>
          <a:xfrm>
            <a:off x="7975424" y="2881569"/>
            <a:ext cx="3134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1948E01-48A4-4288-951C-F2FBC8B54F8A}"/>
              </a:ext>
            </a:extLst>
          </p:cNvPr>
          <p:cNvCxnSpPr>
            <a:cxnSpLocks/>
          </p:cNvCxnSpPr>
          <p:nvPr/>
        </p:nvCxnSpPr>
        <p:spPr>
          <a:xfrm>
            <a:off x="7975424" y="3118375"/>
            <a:ext cx="3134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67F358F-840B-4E55-8045-F4F3060330E2}"/>
              </a:ext>
            </a:extLst>
          </p:cNvPr>
          <p:cNvSpPr txBox="1"/>
          <p:nvPr/>
        </p:nvSpPr>
        <p:spPr>
          <a:xfrm>
            <a:off x="7975423" y="1419077"/>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D1470A0-E258-436C-8322-CC22949B1FB0}"/>
              </a:ext>
            </a:extLst>
          </p:cNvPr>
          <p:cNvSpPr txBox="1"/>
          <p:nvPr/>
        </p:nvSpPr>
        <p:spPr>
          <a:xfrm>
            <a:off x="196948" y="2464431"/>
            <a:ext cx="1960831" cy="369332"/>
          </a:xfrm>
          <a:prstGeom prst="rect">
            <a:avLst/>
          </a:prstGeom>
          <a:noFill/>
        </p:spPr>
        <p:txBody>
          <a:bodyPr wrap="square" rtlCol="0">
            <a:spAutoFit/>
          </a:bodyPr>
          <a:lstStyle/>
          <a:p>
            <a:r>
              <a:rPr lang="fr-FR" dirty="0">
                <a:solidFill>
                  <a:srgbClr val="C00000"/>
                </a:solidFill>
                <a:latin typeface="Times New Roman" panose="02020603050405020304" pitchFamily="18" charset="0"/>
                <a:cs typeface="Times New Roman" panose="02020603050405020304" pitchFamily="18" charset="0"/>
              </a:rPr>
              <a:t>Situer  le thème :</a:t>
            </a:r>
          </a:p>
        </p:txBody>
      </p:sp>
      <p:pic>
        <p:nvPicPr>
          <p:cNvPr id="1026" name="Picture 2">
            <a:extLst>
              <a:ext uri="{FF2B5EF4-FFF2-40B4-BE49-F238E27FC236}">
                <a16:creationId xmlns:a16="http://schemas.microsoft.com/office/drawing/2014/main" id="{D6F11F3B-1382-45CB-9B23-9F2DB4143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5" y="4297060"/>
            <a:ext cx="1819275"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B279C1-045E-45C7-98DF-4A0B3DD4603F}"/>
              </a:ext>
            </a:extLst>
          </p:cNvPr>
          <p:cNvSpPr txBox="1"/>
          <p:nvPr/>
        </p:nvSpPr>
        <p:spPr>
          <a:xfrm>
            <a:off x="1934284" y="2449700"/>
            <a:ext cx="8099936"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Trouver un lien entre le thème et une des perspectives déjà mentionnées.</a:t>
            </a:r>
          </a:p>
        </p:txBody>
      </p:sp>
      <p:sp>
        <p:nvSpPr>
          <p:cNvPr id="5" name="Rectangle: Rounded Corners 4">
            <a:extLst>
              <a:ext uri="{FF2B5EF4-FFF2-40B4-BE49-F238E27FC236}">
                <a16:creationId xmlns:a16="http://schemas.microsoft.com/office/drawing/2014/main" id="{175475EF-AE07-4E3C-A254-1D5015F74DDD}"/>
              </a:ext>
            </a:extLst>
          </p:cNvPr>
          <p:cNvSpPr/>
          <p:nvPr/>
        </p:nvSpPr>
        <p:spPr>
          <a:xfrm>
            <a:off x="735634" y="2998371"/>
            <a:ext cx="9974543" cy="85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Times New Roman" panose="02020603050405020304" pitchFamily="18" charset="0"/>
                <a:cs typeface="Times New Roman" panose="02020603050405020304" pitchFamily="18" charset="0"/>
              </a:rPr>
              <a:t> "Faut-il, à votre avis, accorder une grande liberté aux jeunes, ou au contraire doit-on la limiter? La liberté est –elle une nécessité vers l’autonomie ?» </a:t>
            </a:r>
          </a:p>
          <a:p>
            <a:endParaRPr lang="fr-FR" dirty="0">
              <a:latin typeface="Times New Roman" panose="02020603050405020304" pitchFamily="18" charset="0"/>
              <a:cs typeface="Times New Roman" panose="02020603050405020304" pitchFamily="18" charset="0"/>
            </a:endParaRPr>
          </a:p>
        </p:txBody>
      </p:sp>
      <p:cxnSp>
        <p:nvCxnSpPr>
          <p:cNvPr id="7" name="Connector: Elbow 6">
            <a:extLst>
              <a:ext uri="{FF2B5EF4-FFF2-40B4-BE49-F238E27FC236}">
                <a16:creationId xmlns:a16="http://schemas.microsoft.com/office/drawing/2014/main" id="{494A6CE2-5F14-4E35-82E8-CD247D09C10D}"/>
              </a:ext>
            </a:extLst>
          </p:cNvPr>
          <p:cNvCxnSpPr/>
          <p:nvPr/>
        </p:nvCxnSpPr>
        <p:spPr>
          <a:xfrm rot="16200000" flipH="1">
            <a:off x="2149405" y="3975999"/>
            <a:ext cx="553407" cy="3798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F307FE0-DF03-436E-8204-D07060C863FF}"/>
              </a:ext>
            </a:extLst>
          </p:cNvPr>
          <p:cNvSpPr/>
          <p:nvPr/>
        </p:nvSpPr>
        <p:spPr>
          <a:xfrm>
            <a:off x="2007625" y="4477784"/>
            <a:ext cx="1819275" cy="61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Thème: Liberté</a:t>
            </a:r>
          </a:p>
        </p:txBody>
      </p:sp>
      <p:cxnSp>
        <p:nvCxnSpPr>
          <p:cNvPr id="10" name="Straight Arrow Connector 9">
            <a:extLst>
              <a:ext uri="{FF2B5EF4-FFF2-40B4-BE49-F238E27FC236}">
                <a16:creationId xmlns:a16="http://schemas.microsoft.com/office/drawing/2014/main" id="{2F05AB4B-51BE-49D3-AC2D-00D05ED7C8C7}"/>
              </a:ext>
            </a:extLst>
          </p:cNvPr>
          <p:cNvCxnSpPr/>
          <p:nvPr/>
        </p:nvCxnSpPr>
        <p:spPr>
          <a:xfrm>
            <a:off x="4261739" y="4586066"/>
            <a:ext cx="845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DB230AF-C78A-47B9-875C-015BA8354EA2}"/>
              </a:ext>
            </a:extLst>
          </p:cNvPr>
          <p:cNvSpPr/>
          <p:nvPr/>
        </p:nvSpPr>
        <p:spPr>
          <a:xfrm>
            <a:off x="5585379" y="4450166"/>
            <a:ext cx="1819275" cy="61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Jeunes</a:t>
            </a:r>
          </a:p>
        </p:txBody>
      </p:sp>
      <p:sp>
        <p:nvSpPr>
          <p:cNvPr id="11" name="TextBox 10">
            <a:extLst>
              <a:ext uri="{FF2B5EF4-FFF2-40B4-BE49-F238E27FC236}">
                <a16:creationId xmlns:a16="http://schemas.microsoft.com/office/drawing/2014/main" id="{01A91AD1-9BEA-43D8-9BE9-A00D5C8CD0AE}"/>
              </a:ext>
            </a:extLst>
          </p:cNvPr>
          <p:cNvSpPr txBox="1"/>
          <p:nvPr/>
        </p:nvSpPr>
        <p:spPr>
          <a:xfrm>
            <a:off x="4315978" y="4011003"/>
            <a:ext cx="90578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De qui?</a:t>
            </a:r>
            <a:endParaRPr lang="fr-FR" dirty="0">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40FE8CBC-D4A9-4FDA-8761-BC55E39620CB}"/>
              </a:ext>
            </a:extLst>
          </p:cNvPr>
          <p:cNvCxnSpPr/>
          <p:nvPr/>
        </p:nvCxnSpPr>
        <p:spPr>
          <a:xfrm flipH="1">
            <a:off x="8008731" y="4787273"/>
            <a:ext cx="929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99D81AE6-9134-4580-B8AA-36BB93AA1E34}"/>
              </a:ext>
            </a:extLst>
          </p:cNvPr>
          <p:cNvSpPr/>
          <p:nvPr/>
        </p:nvSpPr>
        <p:spPr>
          <a:xfrm>
            <a:off x="9561227" y="4380334"/>
            <a:ext cx="1819275" cy="618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Les parents, les adultes</a:t>
            </a:r>
          </a:p>
        </p:txBody>
      </p:sp>
      <p:sp>
        <p:nvSpPr>
          <p:cNvPr id="42" name="TextBox 41">
            <a:extLst>
              <a:ext uri="{FF2B5EF4-FFF2-40B4-BE49-F238E27FC236}">
                <a16:creationId xmlns:a16="http://schemas.microsoft.com/office/drawing/2014/main" id="{7D98EFFD-D9EC-42E4-BF03-7EF16E1EF8DF}"/>
              </a:ext>
            </a:extLst>
          </p:cNvPr>
          <p:cNvSpPr txBox="1"/>
          <p:nvPr/>
        </p:nvSpPr>
        <p:spPr>
          <a:xfrm>
            <a:off x="7503311" y="3830312"/>
            <a:ext cx="1649951"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Qui va accorder cette liberté?</a:t>
            </a:r>
          </a:p>
        </p:txBody>
      </p:sp>
      <p:sp>
        <p:nvSpPr>
          <p:cNvPr id="16" name="Arrow: Curved Left 15">
            <a:extLst>
              <a:ext uri="{FF2B5EF4-FFF2-40B4-BE49-F238E27FC236}">
                <a16:creationId xmlns:a16="http://schemas.microsoft.com/office/drawing/2014/main" id="{319C1F52-73BE-45BF-9139-863217EA7346}"/>
              </a:ext>
            </a:extLst>
          </p:cNvPr>
          <p:cNvSpPr/>
          <p:nvPr/>
        </p:nvSpPr>
        <p:spPr>
          <a:xfrm rot="5400000">
            <a:off x="8263406" y="3968499"/>
            <a:ext cx="367525" cy="2770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TextBox 17">
            <a:extLst>
              <a:ext uri="{FF2B5EF4-FFF2-40B4-BE49-F238E27FC236}">
                <a16:creationId xmlns:a16="http://schemas.microsoft.com/office/drawing/2014/main" id="{39A889A8-86DF-41E2-9B2B-3E600146A95E}"/>
              </a:ext>
            </a:extLst>
          </p:cNvPr>
          <p:cNvSpPr txBox="1"/>
          <p:nvPr/>
        </p:nvSpPr>
        <p:spPr>
          <a:xfrm>
            <a:off x="2616023" y="5734575"/>
            <a:ext cx="2480066"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Quelle perspective?</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6294501-CB22-4448-846A-8F4AFA2870CD}"/>
              </a:ext>
            </a:extLst>
          </p:cNvPr>
          <p:cNvSpPr txBox="1"/>
          <p:nvPr/>
        </p:nvSpPr>
        <p:spPr>
          <a:xfrm>
            <a:off x="5837593" y="5612340"/>
            <a:ext cx="3830955" cy="707886"/>
          </a:xfrm>
          <a:prstGeom prst="rect">
            <a:avLst/>
          </a:prstGeom>
          <a:noFill/>
        </p:spPr>
        <p:txBody>
          <a:bodyPr wrap="square" rtlCol="0">
            <a:spAutoFit/>
          </a:bodyPr>
          <a:lstStyle/>
          <a:p>
            <a:r>
              <a:rPr lang="fr-FR" sz="4000" dirty="0">
                <a:solidFill>
                  <a:schemeClr val="bg1"/>
                </a:solidFill>
                <a:latin typeface="Times New Roman" panose="02020603050405020304" pitchFamily="18" charset="0"/>
                <a:cs typeface="Times New Roman" panose="02020603050405020304" pitchFamily="18" charset="0"/>
              </a:rPr>
              <a:t>Familiale</a:t>
            </a:r>
          </a:p>
        </p:txBody>
      </p:sp>
      <p:sp>
        <p:nvSpPr>
          <p:cNvPr id="6" name="Arrow: Right 5">
            <a:extLst>
              <a:ext uri="{FF2B5EF4-FFF2-40B4-BE49-F238E27FC236}">
                <a16:creationId xmlns:a16="http://schemas.microsoft.com/office/drawing/2014/main" id="{06BC5F04-8A63-913D-1BA0-97D26037BF41}"/>
              </a:ext>
            </a:extLst>
          </p:cNvPr>
          <p:cNvSpPr/>
          <p:nvPr/>
        </p:nvSpPr>
        <p:spPr>
          <a:xfrm>
            <a:off x="4768871" y="572327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396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fade">
                                      <p:cBhvr>
                                        <p:cTn id="16" dur="5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down)">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heel(1)">
                                      <p:cBhvr>
                                        <p:cTn id="107" dur="20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1000"/>
                                        <p:tgtEl>
                                          <p:spTgt spid="20"/>
                                        </p:tgtEl>
                                      </p:cBhvr>
                                    </p:animEffect>
                                    <p:anim calcmode="lin" valueType="num">
                                      <p:cBhvr>
                                        <p:cTn id="119" dur="1000" fill="hold"/>
                                        <p:tgtEl>
                                          <p:spTgt spid="20"/>
                                        </p:tgtEl>
                                        <p:attrNameLst>
                                          <p:attrName>ppt_x</p:attrName>
                                        </p:attrNameLst>
                                      </p:cBhvr>
                                      <p:tavLst>
                                        <p:tav tm="0">
                                          <p:val>
                                            <p:strVal val="#ppt_x"/>
                                          </p:val>
                                        </p:tav>
                                        <p:tav tm="100000">
                                          <p:val>
                                            <p:strVal val="#ppt_x"/>
                                          </p:val>
                                        </p:tav>
                                      </p:tavLst>
                                    </p:anim>
                                    <p:anim calcmode="lin" valueType="num">
                                      <p:cBhvr>
                                        <p:cTn id="1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6" grpId="0"/>
      <p:bldP spid="37" grpId="0"/>
      <p:bldP spid="38" grpId="0"/>
      <p:bldP spid="39" grpId="0"/>
      <p:bldP spid="45" grpId="0"/>
      <p:bldP spid="3" grpId="0"/>
      <p:bldP spid="4" grpId="0"/>
      <p:bldP spid="5" grpId="0" animBg="1"/>
      <p:bldP spid="8" grpId="0" animBg="1"/>
      <p:bldP spid="33" grpId="0" animBg="1"/>
      <p:bldP spid="11" grpId="0"/>
      <p:bldP spid="41" grpId="0" animBg="1"/>
      <p:bldP spid="42" grpId="0"/>
      <p:bldP spid="16"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1308295" y="123468"/>
            <a:ext cx="8563444" cy="524022"/>
          </a:xfrm>
          <a:solidFill>
            <a:schemeClr val="accent1">
              <a:lumMod val="40000"/>
              <a:lumOff val="60000"/>
            </a:schemeClr>
          </a:solidFill>
        </p:spPr>
        <p:txBody>
          <a:bodyPr>
            <a:normAutofit fontScale="90000"/>
          </a:bodyPr>
          <a:lstStyle/>
          <a:p>
            <a:r>
              <a:rPr lang="fr-FR" dirty="0">
                <a:latin typeface="Times New Roman" panose="02020603050405020304" pitchFamily="18" charset="0"/>
                <a:cs typeface="Times New Roman" panose="02020603050405020304" pitchFamily="18" charset="0"/>
              </a:rPr>
              <a:t>L’Introduction – LA Problématique</a:t>
            </a:r>
          </a:p>
        </p:txBody>
      </p:sp>
      <p:sp>
        <p:nvSpPr>
          <p:cNvPr id="21" name="Text Placeholder 20">
            <a:extLst>
              <a:ext uri="{FF2B5EF4-FFF2-40B4-BE49-F238E27FC236}">
                <a16:creationId xmlns:a16="http://schemas.microsoft.com/office/drawing/2014/main" id="{B7B75528-8A9D-4B9C-869A-BD662AA21230}"/>
              </a:ext>
            </a:extLst>
          </p:cNvPr>
          <p:cNvSpPr>
            <a:spLocks noGrp="1"/>
          </p:cNvSpPr>
          <p:nvPr>
            <p:ph type="body" sz="half" idx="2"/>
          </p:nvPr>
        </p:nvSpPr>
        <p:spPr>
          <a:xfrm>
            <a:off x="0" y="796061"/>
            <a:ext cx="11559250" cy="773889"/>
          </a:xfrm>
        </p:spPr>
        <p:txBody>
          <a:bodyPr>
            <a:normAutofit/>
          </a:bodyPr>
          <a:lstStyle/>
          <a:p>
            <a:pPr marL="285750" indent="-285750" algn="l">
              <a:buFont typeface="Arial" panose="020B0604020202020204" pitchFamily="34" charset="0"/>
              <a:buChar char="•"/>
            </a:pPr>
            <a:r>
              <a:rPr lang="fr-FR" b="1" u="sng" cap="none" dirty="0">
                <a:latin typeface="Times New Roman" panose="02020603050405020304" pitchFamily="18" charset="0"/>
                <a:cs typeface="Times New Roman" panose="02020603050405020304" pitchFamily="18" charset="0"/>
              </a:rPr>
              <a:t>La problématique </a:t>
            </a:r>
            <a:r>
              <a:rPr lang="fr-FR" cap="none" dirty="0">
                <a:latin typeface="Times New Roman" panose="02020603050405020304" pitchFamily="18" charset="0"/>
                <a:cs typeface="Times New Roman" panose="02020603050405020304" pitchFamily="18" charset="0"/>
              </a:rPr>
              <a:t>sous forme de phrase interrogative, il convient de mettre en valeur le problème qui pourrait découler du constat. La problématique doit être DISCUTABLE</a:t>
            </a:r>
          </a:p>
          <a:p>
            <a:pPr algn="l"/>
            <a:endParaRPr lang="fr-FR" cap="none" dirty="0">
              <a:latin typeface="Times New Roman" panose="02020603050405020304" pitchFamily="18" charset="0"/>
              <a:cs typeface="Times New Roman" panose="02020603050405020304" pitchFamily="18" charset="0"/>
            </a:endParaRPr>
          </a:p>
          <a:p>
            <a:pPr algn="l"/>
            <a:endParaRPr lang="fr-FR" b="1" u="sng" cap="none" dirty="0">
              <a:solidFill>
                <a:srgbClr val="C00000"/>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D67F358F-840B-4E55-8045-F4F3060330E2}"/>
              </a:ext>
            </a:extLst>
          </p:cNvPr>
          <p:cNvSpPr txBox="1"/>
          <p:nvPr/>
        </p:nvSpPr>
        <p:spPr>
          <a:xfrm>
            <a:off x="7975423" y="1419077"/>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D1470A0-E258-436C-8322-CC22949B1FB0}"/>
              </a:ext>
            </a:extLst>
          </p:cNvPr>
          <p:cNvSpPr txBox="1"/>
          <p:nvPr/>
        </p:nvSpPr>
        <p:spPr>
          <a:xfrm>
            <a:off x="64437" y="1852556"/>
            <a:ext cx="1730326" cy="369332"/>
          </a:xfrm>
          <a:prstGeom prst="rect">
            <a:avLst/>
          </a:prstGeom>
          <a:noFill/>
        </p:spPr>
        <p:txBody>
          <a:bodyPr wrap="square" rtlCol="0">
            <a:spAutoFit/>
          </a:bodyPr>
          <a:lstStyle/>
          <a:p>
            <a:r>
              <a:rPr lang="fr-FR" dirty="0">
                <a:solidFill>
                  <a:srgbClr val="C00000"/>
                </a:solidFill>
                <a:latin typeface="Times New Roman" panose="02020603050405020304" pitchFamily="18" charset="0"/>
                <a:cs typeface="Times New Roman" panose="02020603050405020304" pitchFamily="18" charset="0"/>
              </a:rPr>
              <a:t>Problématiser?</a:t>
            </a:r>
          </a:p>
        </p:txBody>
      </p:sp>
      <p:sp>
        <p:nvSpPr>
          <p:cNvPr id="5" name="Rectangle: Rounded Corners 4">
            <a:extLst>
              <a:ext uri="{FF2B5EF4-FFF2-40B4-BE49-F238E27FC236}">
                <a16:creationId xmlns:a16="http://schemas.microsoft.com/office/drawing/2014/main" id="{175475EF-AE07-4E3C-A254-1D5015F74DDD}"/>
              </a:ext>
            </a:extLst>
          </p:cNvPr>
          <p:cNvSpPr/>
          <p:nvPr/>
        </p:nvSpPr>
        <p:spPr>
          <a:xfrm>
            <a:off x="2770724" y="1751333"/>
            <a:ext cx="8721970" cy="855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Times New Roman" panose="02020603050405020304" pitchFamily="18" charset="0"/>
                <a:cs typeface="Times New Roman" panose="02020603050405020304" pitchFamily="18" charset="0"/>
              </a:rPr>
              <a:t> "Faut-il, à votre avis, accorder une grande liberté aux jeunes, ou au contraire doit-on la limiter?"</a:t>
            </a:r>
            <a:endParaRPr lang="fr-FR" dirty="0">
              <a:latin typeface="Times New Roman" panose="02020603050405020304" pitchFamily="18" charset="0"/>
              <a:cs typeface="Times New Roman" panose="02020603050405020304" pitchFamily="18" charset="0"/>
            </a:endParaRPr>
          </a:p>
        </p:txBody>
      </p:sp>
      <p:cxnSp>
        <p:nvCxnSpPr>
          <p:cNvPr id="7" name="Connector: Elbow 6">
            <a:extLst>
              <a:ext uri="{FF2B5EF4-FFF2-40B4-BE49-F238E27FC236}">
                <a16:creationId xmlns:a16="http://schemas.microsoft.com/office/drawing/2014/main" id="{494A6CE2-5F14-4E35-82E8-CD247D09C10D}"/>
              </a:ext>
            </a:extLst>
          </p:cNvPr>
          <p:cNvCxnSpPr/>
          <p:nvPr/>
        </p:nvCxnSpPr>
        <p:spPr>
          <a:xfrm rot="16200000" flipH="1">
            <a:off x="3045278" y="3038101"/>
            <a:ext cx="553407" cy="3798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F307FE0-DF03-436E-8204-D07060C863FF}"/>
              </a:ext>
            </a:extLst>
          </p:cNvPr>
          <p:cNvSpPr/>
          <p:nvPr/>
        </p:nvSpPr>
        <p:spPr>
          <a:xfrm>
            <a:off x="2539625" y="3769410"/>
            <a:ext cx="1819275" cy="770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Problème : Liberté: oui ou non</a:t>
            </a:r>
          </a:p>
        </p:txBody>
      </p:sp>
      <p:cxnSp>
        <p:nvCxnSpPr>
          <p:cNvPr id="10" name="Straight Arrow Connector 9">
            <a:extLst>
              <a:ext uri="{FF2B5EF4-FFF2-40B4-BE49-F238E27FC236}">
                <a16:creationId xmlns:a16="http://schemas.microsoft.com/office/drawing/2014/main" id="{2F05AB4B-51BE-49D3-AC2D-00D05ED7C8C7}"/>
              </a:ext>
            </a:extLst>
          </p:cNvPr>
          <p:cNvCxnSpPr/>
          <p:nvPr/>
        </p:nvCxnSpPr>
        <p:spPr>
          <a:xfrm>
            <a:off x="4611123" y="4154618"/>
            <a:ext cx="8458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DB230AF-C78A-47B9-875C-015BA8354EA2}"/>
              </a:ext>
            </a:extLst>
          </p:cNvPr>
          <p:cNvSpPr/>
          <p:nvPr/>
        </p:nvSpPr>
        <p:spPr>
          <a:xfrm>
            <a:off x="5903025" y="3799715"/>
            <a:ext cx="1819275" cy="84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Times New Roman" panose="02020603050405020304" pitchFamily="18" charset="0"/>
                <a:cs typeface="Times New Roman" panose="02020603050405020304" pitchFamily="18" charset="0"/>
              </a:rPr>
              <a:t>Pour la </a:t>
            </a:r>
            <a:r>
              <a:rPr lang="fr-FR" dirty="0" err="1">
                <a:latin typeface="Times New Roman" panose="02020603050405020304" pitchFamily="18" charset="0"/>
                <a:cs typeface="Times New Roman" panose="02020603050405020304" pitchFamily="18" charset="0"/>
              </a:rPr>
              <a:t>libert</a:t>
            </a:r>
            <a:r>
              <a:rPr lang="en-US" dirty="0">
                <a:latin typeface="Times New Roman" panose="02020603050405020304" pitchFamily="18" charset="0"/>
                <a:cs typeface="Times New Roman" panose="02020603050405020304" pitchFamily="18" charset="0"/>
              </a:rPr>
              <a:t>é</a:t>
            </a:r>
            <a:r>
              <a:rPr lang="fr-FR" dirty="0">
                <a:latin typeface="Times New Roman" panose="02020603050405020304" pitchFamily="18" charset="0"/>
                <a:cs typeface="Times New Roman" panose="02020603050405020304" pitchFamily="18" charset="0"/>
              </a:rPr>
              <a:t> </a:t>
            </a:r>
          </a:p>
        </p:txBody>
      </p:sp>
      <p:cxnSp>
        <p:nvCxnSpPr>
          <p:cNvPr id="13" name="Straight Arrow Connector 12">
            <a:extLst>
              <a:ext uri="{FF2B5EF4-FFF2-40B4-BE49-F238E27FC236}">
                <a16:creationId xmlns:a16="http://schemas.microsoft.com/office/drawing/2014/main" id="{40FE8CBC-D4A9-4FDA-8761-BC55E39620CB}"/>
              </a:ext>
            </a:extLst>
          </p:cNvPr>
          <p:cNvCxnSpPr/>
          <p:nvPr/>
        </p:nvCxnSpPr>
        <p:spPr>
          <a:xfrm flipH="1">
            <a:off x="8208809" y="4154618"/>
            <a:ext cx="929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99D81AE6-9134-4580-B8AA-36BB93AA1E34}"/>
              </a:ext>
            </a:extLst>
          </p:cNvPr>
          <p:cNvSpPr/>
          <p:nvPr/>
        </p:nvSpPr>
        <p:spPr>
          <a:xfrm>
            <a:off x="9503720" y="3722936"/>
            <a:ext cx="1819275" cy="863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Contre la liberté</a:t>
            </a:r>
          </a:p>
        </p:txBody>
      </p:sp>
      <p:sp>
        <p:nvSpPr>
          <p:cNvPr id="42" name="TextBox 41">
            <a:extLst>
              <a:ext uri="{FF2B5EF4-FFF2-40B4-BE49-F238E27FC236}">
                <a16:creationId xmlns:a16="http://schemas.microsoft.com/office/drawing/2014/main" id="{7D98EFFD-D9EC-42E4-BF03-7EF16E1EF8DF}"/>
              </a:ext>
            </a:extLst>
          </p:cNvPr>
          <p:cNvSpPr txBox="1"/>
          <p:nvPr/>
        </p:nvSpPr>
        <p:spPr>
          <a:xfrm>
            <a:off x="8088182" y="3504717"/>
            <a:ext cx="1049656" cy="369332"/>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ou</a:t>
            </a:r>
          </a:p>
        </p:txBody>
      </p:sp>
      <p:sp>
        <p:nvSpPr>
          <p:cNvPr id="16" name="Arrow: Curved Left 15">
            <a:extLst>
              <a:ext uri="{FF2B5EF4-FFF2-40B4-BE49-F238E27FC236}">
                <a16:creationId xmlns:a16="http://schemas.microsoft.com/office/drawing/2014/main" id="{319C1F52-73BE-45BF-9139-863217EA7346}"/>
              </a:ext>
            </a:extLst>
          </p:cNvPr>
          <p:cNvSpPr/>
          <p:nvPr/>
        </p:nvSpPr>
        <p:spPr>
          <a:xfrm rot="5400000">
            <a:off x="8616852" y="3691749"/>
            <a:ext cx="367525" cy="2770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050" name="Picture 2">
            <a:extLst>
              <a:ext uri="{FF2B5EF4-FFF2-40B4-BE49-F238E27FC236}">
                <a16:creationId xmlns:a16="http://schemas.microsoft.com/office/drawing/2014/main" id="{F69C7EB1-A97D-4710-9123-B4C53CA9A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9" y="21611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2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45EDF20-F4AC-448D-BCA0-E1B0964181D5}"/>
              </a:ext>
            </a:extLst>
          </p:cNvPr>
          <p:cNvSpPr>
            <a:spLocks noGrp="1"/>
          </p:cNvSpPr>
          <p:nvPr>
            <p:ph type="title"/>
          </p:nvPr>
        </p:nvSpPr>
        <p:spPr>
          <a:xfrm>
            <a:off x="0" y="259499"/>
            <a:ext cx="8563444" cy="524022"/>
          </a:xfrm>
        </p:spPr>
        <p:txBody>
          <a:bodyPr>
            <a:normAutofit fontScale="90000"/>
          </a:bodyPr>
          <a:lstStyle/>
          <a:p>
            <a:r>
              <a:rPr lang="fr-FR" dirty="0">
                <a:latin typeface="Times New Roman" panose="02020603050405020304" pitchFamily="18" charset="0"/>
                <a:cs typeface="Times New Roman" panose="02020603050405020304" pitchFamily="18" charset="0"/>
              </a:rPr>
              <a:t>L’Introduction – LA Problématique</a:t>
            </a:r>
          </a:p>
        </p:txBody>
      </p:sp>
      <p:sp>
        <p:nvSpPr>
          <p:cNvPr id="58" name="TextBox 57">
            <a:extLst>
              <a:ext uri="{FF2B5EF4-FFF2-40B4-BE49-F238E27FC236}">
                <a16:creationId xmlns:a16="http://schemas.microsoft.com/office/drawing/2014/main" id="{D67F358F-840B-4E55-8045-F4F3060330E2}"/>
              </a:ext>
            </a:extLst>
          </p:cNvPr>
          <p:cNvSpPr txBox="1"/>
          <p:nvPr/>
        </p:nvSpPr>
        <p:spPr>
          <a:xfrm>
            <a:off x="8986074" y="900585"/>
            <a:ext cx="943493" cy="523220"/>
          </a:xfrm>
          <a:prstGeom prst="rect">
            <a:avLst/>
          </a:prstGeom>
          <a:noFill/>
        </p:spPr>
        <p:txBody>
          <a:bodyPr wrap="square" rtlCol="0">
            <a:spAutoFit/>
          </a:bodyPr>
          <a:lstStyle/>
          <a:p>
            <a:endParaRPr lang="fr-FR" sz="1400" dirty="0">
              <a:solidFill>
                <a:schemeClr val="bg1"/>
              </a:solidFill>
              <a:latin typeface="Times New Roman" panose="02020603050405020304" pitchFamily="18" charset="0"/>
              <a:cs typeface="Times New Roman" panose="02020603050405020304" pitchFamily="18" charset="0"/>
            </a:endParaRPr>
          </a:p>
          <a:p>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36751C-EBDF-4DF3-B10C-8903FACF3CF1}"/>
              </a:ext>
            </a:extLst>
          </p:cNvPr>
          <p:cNvSpPr txBox="1"/>
          <p:nvPr/>
        </p:nvSpPr>
        <p:spPr>
          <a:xfrm>
            <a:off x="181395" y="916633"/>
            <a:ext cx="11378985"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N.B: La problématique doit être une question qui donne lieu à une argumentation et non pas à une information</a:t>
            </a:r>
          </a:p>
        </p:txBody>
      </p:sp>
      <p:sp>
        <p:nvSpPr>
          <p:cNvPr id="9" name="Rectangle: Rounded Corners 8">
            <a:extLst>
              <a:ext uri="{FF2B5EF4-FFF2-40B4-BE49-F238E27FC236}">
                <a16:creationId xmlns:a16="http://schemas.microsoft.com/office/drawing/2014/main" id="{2CE5F2E5-C324-4923-8A09-D390ADBA158A}"/>
              </a:ext>
            </a:extLst>
          </p:cNvPr>
          <p:cNvSpPr/>
          <p:nvPr/>
        </p:nvSpPr>
        <p:spPr>
          <a:xfrm>
            <a:off x="377982" y="1614878"/>
            <a:ext cx="3112169" cy="93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Times New Roman" panose="02020603050405020304" pitchFamily="18" charset="0"/>
                <a:cs typeface="Times New Roman" panose="02020603050405020304" pitchFamily="18" charset="0"/>
              </a:rPr>
              <a:t>Pourquoi faut-il accorder la liberté aux jeunes?</a:t>
            </a:r>
          </a:p>
        </p:txBody>
      </p:sp>
      <p:sp>
        <p:nvSpPr>
          <p:cNvPr id="20" name="Rectangle: Rounded Corners 19">
            <a:extLst>
              <a:ext uri="{FF2B5EF4-FFF2-40B4-BE49-F238E27FC236}">
                <a16:creationId xmlns:a16="http://schemas.microsoft.com/office/drawing/2014/main" id="{FFC75746-8BE3-4817-890B-05F954D9B7B5}"/>
              </a:ext>
            </a:extLst>
          </p:cNvPr>
          <p:cNvSpPr/>
          <p:nvPr/>
        </p:nvSpPr>
        <p:spPr>
          <a:xfrm>
            <a:off x="7828547" y="1530623"/>
            <a:ext cx="3112169" cy="93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Times New Roman" panose="02020603050405020304" pitchFamily="18" charset="0"/>
                <a:cs typeface="Times New Roman" panose="02020603050405020304" pitchFamily="18" charset="0"/>
              </a:rPr>
              <a:t>Faut-il accorder la liberté aux jeunes?</a:t>
            </a:r>
          </a:p>
        </p:txBody>
      </p:sp>
      <p:cxnSp>
        <p:nvCxnSpPr>
          <p:cNvPr id="12" name="Straight Arrow Connector 11">
            <a:extLst>
              <a:ext uri="{FF2B5EF4-FFF2-40B4-BE49-F238E27FC236}">
                <a16:creationId xmlns:a16="http://schemas.microsoft.com/office/drawing/2014/main" id="{9561ED70-F6C0-4975-ADB5-98A53B8D83EB}"/>
              </a:ext>
            </a:extLst>
          </p:cNvPr>
          <p:cNvCxnSpPr/>
          <p:nvPr/>
        </p:nvCxnSpPr>
        <p:spPr>
          <a:xfrm>
            <a:off x="1912508" y="2806751"/>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E0E5B6-A0F3-425D-A575-F21BBB3D7CB5}"/>
              </a:ext>
            </a:extLst>
          </p:cNvPr>
          <p:cNvCxnSpPr/>
          <p:nvPr/>
        </p:nvCxnSpPr>
        <p:spPr>
          <a:xfrm>
            <a:off x="8342870" y="2791326"/>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370BCB9-A51D-4BAE-8116-ABD6730F5886}"/>
              </a:ext>
            </a:extLst>
          </p:cNvPr>
          <p:cNvCxnSpPr/>
          <p:nvPr/>
        </p:nvCxnSpPr>
        <p:spPr>
          <a:xfrm>
            <a:off x="10182786" y="2791326"/>
            <a:ext cx="0" cy="49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896874-DDF4-4216-B589-C97806C55652}"/>
              </a:ext>
            </a:extLst>
          </p:cNvPr>
          <p:cNvSpPr txBox="1"/>
          <p:nvPr/>
        </p:nvSpPr>
        <p:spPr>
          <a:xfrm>
            <a:off x="426134" y="3634677"/>
            <a:ext cx="1187114"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parce que: </a:t>
            </a:r>
          </a:p>
          <a:p>
            <a:r>
              <a:rPr lang="fr-FR" dirty="0">
                <a:latin typeface="Times New Roman" panose="02020603050405020304" pitchFamily="18" charset="0"/>
                <a:cs typeface="Times New Roman" panose="02020603050405020304" pitchFamily="18" charset="0"/>
              </a:rPr>
              <a:t>1…..</a:t>
            </a:r>
          </a:p>
          <a:p>
            <a:r>
              <a:rPr lang="fr-FR" dirty="0">
                <a:latin typeface="Times New Roman" panose="02020603050405020304" pitchFamily="18" charset="0"/>
                <a:cs typeface="Times New Roman" panose="02020603050405020304" pitchFamily="18" charset="0"/>
              </a:rPr>
              <a:t>2…….</a:t>
            </a:r>
          </a:p>
          <a:p>
            <a:r>
              <a:rPr lang="fr-FR" dirty="0">
                <a:latin typeface="Times New Roman" panose="02020603050405020304" pitchFamily="18" charset="0"/>
                <a:cs typeface="Times New Roman" panose="02020603050405020304" pitchFamily="18" charset="0"/>
              </a:rPr>
              <a:t>3…..</a:t>
            </a:r>
          </a:p>
        </p:txBody>
      </p:sp>
      <p:sp>
        <p:nvSpPr>
          <p:cNvPr id="15" name="Right Brace 14">
            <a:extLst>
              <a:ext uri="{FF2B5EF4-FFF2-40B4-BE49-F238E27FC236}">
                <a16:creationId xmlns:a16="http://schemas.microsoft.com/office/drawing/2014/main" id="{9BB3CB6B-87CE-406E-8E94-E295B89420E7}"/>
              </a:ext>
            </a:extLst>
          </p:cNvPr>
          <p:cNvSpPr/>
          <p:nvPr/>
        </p:nvSpPr>
        <p:spPr>
          <a:xfrm>
            <a:off x="1572126" y="3976985"/>
            <a:ext cx="513347" cy="792714"/>
          </a:xfrm>
          <a:prstGeom prst="rightBrace">
            <a:avLst>
              <a:gd name="adj1" fmla="val 6680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TextBox 16">
            <a:extLst>
              <a:ext uri="{FF2B5EF4-FFF2-40B4-BE49-F238E27FC236}">
                <a16:creationId xmlns:a16="http://schemas.microsoft.com/office/drawing/2014/main" id="{8715213F-7381-4CC4-9D89-DE7325FCF1DD}"/>
              </a:ext>
            </a:extLst>
          </p:cNvPr>
          <p:cNvSpPr txBox="1"/>
          <p:nvPr/>
        </p:nvSpPr>
        <p:spPr>
          <a:xfrm>
            <a:off x="2046389" y="3914710"/>
            <a:ext cx="1746567" cy="923330"/>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Ordre de l’argumentation explicative</a:t>
            </a:r>
          </a:p>
        </p:txBody>
      </p:sp>
      <p:sp>
        <p:nvSpPr>
          <p:cNvPr id="18" name="Arrow: Right 17">
            <a:extLst>
              <a:ext uri="{FF2B5EF4-FFF2-40B4-BE49-F238E27FC236}">
                <a16:creationId xmlns:a16="http://schemas.microsoft.com/office/drawing/2014/main" id="{E34A1142-AC7D-4C0A-A94F-6861408118FE}"/>
              </a:ext>
            </a:extLst>
          </p:cNvPr>
          <p:cNvSpPr/>
          <p:nvPr/>
        </p:nvSpPr>
        <p:spPr>
          <a:xfrm>
            <a:off x="3817016" y="4188674"/>
            <a:ext cx="43314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F82091C6-52AD-469D-9101-1E6FAA774256}"/>
              </a:ext>
            </a:extLst>
          </p:cNvPr>
          <p:cNvSpPr txBox="1"/>
          <p:nvPr/>
        </p:nvSpPr>
        <p:spPr>
          <a:xfrm>
            <a:off x="4408355" y="3737345"/>
            <a:ext cx="2839453" cy="1200329"/>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Risque de sortir du type argumentatif au type informatif et perdre la moitié de la note de la PE</a:t>
            </a:r>
          </a:p>
        </p:txBody>
      </p:sp>
      <p:sp>
        <p:nvSpPr>
          <p:cNvPr id="25" name="TextBox 24">
            <a:extLst>
              <a:ext uri="{FF2B5EF4-FFF2-40B4-BE49-F238E27FC236}">
                <a16:creationId xmlns:a16="http://schemas.microsoft.com/office/drawing/2014/main" id="{D88C4189-3FDB-4C89-868F-4966034EBD92}"/>
              </a:ext>
            </a:extLst>
          </p:cNvPr>
          <p:cNvSpPr txBox="1"/>
          <p:nvPr/>
        </p:nvSpPr>
        <p:spPr>
          <a:xfrm>
            <a:off x="8195997" y="3430493"/>
            <a:ext cx="73489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oui</a:t>
            </a:r>
          </a:p>
        </p:txBody>
      </p:sp>
      <p:sp>
        <p:nvSpPr>
          <p:cNvPr id="31" name="TextBox 30">
            <a:extLst>
              <a:ext uri="{FF2B5EF4-FFF2-40B4-BE49-F238E27FC236}">
                <a16:creationId xmlns:a16="http://schemas.microsoft.com/office/drawing/2014/main" id="{8E1F65F9-C8AB-4042-8B52-89A31191747D}"/>
              </a:ext>
            </a:extLst>
          </p:cNvPr>
          <p:cNvSpPr txBox="1"/>
          <p:nvPr/>
        </p:nvSpPr>
        <p:spPr>
          <a:xfrm>
            <a:off x="9929567" y="3401167"/>
            <a:ext cx="734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non</a:t>
            </a:r>
            <a:endParaRPr lang="fr-FR" dirty="0">
              <a:latin typeface="Times New Roman" panose="02020603050405020304" pitchFamily="18" charset="0"/>
              <a:cs typeface="Times New Roman" panose="02020603050405020304" pitchFamily="18" charset="0"/>
            </a:endParaRPr>
          </a:p>
        </p:txBody>
      </p:sp>
      <p:sp>
        <p:nvSpPr>
          <p:cNvPr id="26" name="Right Brace 25">
            <a:extLst>
              <a:ext uri="{FF2B5EF4-FFF2-40B4-BE49-F238E27FC236}">
                <a16:creationId xmlns:a16="http://schemas.microsoft.com/office/drawing/2014/main" id="{5FEDCA89-8F6A-4555-AA38-21B2BA06F8BB}"/>
              </a:ext>
            </a:extLst>
          </p:cNvPr>
          <p:cNvSpPr/>
          <p:nvPr/>
        </p:nvSpPr>
        <p:spPr>
          <a:xfrm rot="5400000">
            <a:off x="9171063" y="2730257"/>
            <a:ext cx="573513" cy="2433806"/>
          </a:xfrm>
          <a:prstGeom prst="rightBrace">
            <a:avLst>
              <a:gd name="adj1" fmla="val 78262"/>
              <a:gd name="adj2" fmla="val 473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TextBox 26">
            <a:extLst>
              <a:ext uri="{FF2B5EF4-FFF2-40B4-BE49-F238E27FC236}">
                <a16:creationId xmlns:a16="http://schemas.microsoft.com/office/drawing/2014/main" id="{E9DF28B7-692F-4F6B-92EA-088EF9191910}"/>
              </a:ext>
            </a:extLst>
          </p:cNvPr>
          <p:cNvSpPr txBox="1"/>
          <p:nvPr/>
        </p:nvSpPr>
        <p:spPr>
          <a:xfrm>
            <a:off x="7988831" y="4745109"/>
            <a:ext cx="3609970"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Rassurez-vous: Vous êtes dans l’argumentation.</a:t>
            </a:r>
          </a:p>
        </p:txBody>
      </p:sp>
      <p:sp>
        <p:nvSpPr>
          <p:cNvPr id="2" name="Rectangle 1">
            <a:extLst>
              <a:ext uri="{FF2B5EF4-FFF2-40B4-BE49-F238E27FC236}">
                <a16:creationId xmlns:a16="http://schemas.microsoft.com/office/drawing/2014/main" id="{FF1130AC-14BE-E7B3-E336-ED48C5D76834}"/>
              </a:ext>
            </a:extLst>
          </p:cNvPr>
          <p:cNvSpPr/>
          <p:nvPr/>
        </p:nvSpPr>
        <p:spPr>
          <a:xfrm>
            <a:off x="8578780" y="4347855"/>
            <a:ext cx="1758078" cy="3796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Subjectivité</a:t>
            </a:r>
          </a:p>
        </p:txBody>
      </p:sp>
    </p:spTree>
    <p:extLst>
      <p:ext uri="{BB962C8B-B14F-4D97-AF65-F5344CB8AC3E}">
        <p14:creationId xmlns:p14="http://schemas.microsoft.com/office/powerpoint/2010/main" val="221371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7B4421-C990-4B5D-AC12-45E1045735EA}"/>
              </a:ext>
            </a:extLst>
          </p:cNvPr>
          <p:cNvSpPr>
            <a:spLocks noGrp="1"/>
          </p:cNvSpPr>
          <p:nvPr>
            <p:ph type="title"/>
          </p:nvPr>
        </p:nvSpPr>
        <p:spPr>
          <a:xfrm>
            <a:off x="1208167" y="70182"/>
            <a:ext cx="8046720" cy="1026695"/>
          </a:xfrm>
          <a:solidFill>
            <a:schemeClr val="accent1">
              <a:lumMod val="40000"/>
              <a:lumOff val="60000"/>
            </a:schemeClr>
          </a:solidFill>
        </p:spPr>
        <p:txBody>
          <a:bodyPr>
            <a:normAutofit/>
          </a:bodyPr>
          <a:lstStyle/>
          <a:p>
            <a:r>
              <a:rPr lang="fr-FR" sz="3200" dirty="0">
                <a:latin typeface="Times New Roman" panose="02020603050405020304" pitchFamily="18" charset="0"/>
                <a:cs typeface="Times New Roman" panose="02020603050405020304" pitchFamily="18" charset="0"/>
              </a:rPr>
              <a:t>L’Introduction – annonce du plan</a:t>
            </a:r>
            <a:endParaRPr lang="fr-FR" sz="3200" dirty="0"/>
          </a:p>
        </p:txBody>
      </p:sp>
      <p:sp>
        <p:nvSpPr>
          <p:cNvPr id="7" name="Rectangle: Rounded Corners 6">
            <a:extLst>
              <a:ext uri="{FF2B5EF4-FFF2-40B4-BE49-F238E27FC236}">
                <a16:creationId xmlns:a16="http://schemas.microsoft.com/office/drawing/2014/main" id="{310FADDD-5B43-4F41-B11A-B6C2E0F9A607}"/>
              </a:ext>
            </a:extLst>
          </p:cNvPr>
          <p:cNvSpPr/>
          <p:nvPr/>
        </p:nvSpPr>
        <p:spPr>
          <a:xfrm>
            <a:off x="0" y="1217836"/>
            <a:ext cx="3978442"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latin typeface="Times New Roman" panose="02020603050405020304" pitchFamily="18" charset="0"/>
                <a:cs typeface="Times New Roman" panose="02020603050405020304" pitchFamily="18" charset="0"/>
              </a:rPr>
              <a:t>Annonce du plan</a:t>
            </a:r>
            <a:endParaRPr lang="fr-FR" sz="3000" dirty="0"/>
          </a:p>
        </p:txBody>
      </p:sp>
      <p:sp>
        <p:nvSpPr>
          <p:cNvPr id="8" name="Arrow: Right 7">
            <a:extLst>
              <a:ext uri="{FF2B5EF4-FFF2-40B4-BE49-F238E27FC236}">
                <a16:creationId xmlns:a16="http://schemas.microsoft.com/office/drawing/2014/main" id="{DD2A9A0D-2372-453B-8D8F-8B84F863A793}"/>
              </a:ext>
            </a:extLst>
          </p:cNvPr>
          <p:cNvSpPr/>
          <p:nvPr/>
        </p:nvSpPr>
        <p:spPr>
          <a:xfrm>
            <a:off x="4125457" y="1347351"/>
            <a:ext cx="882316" cy="545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F03F663-B985-47BC-A5A7-505CA1BF7DCA}"/>
              </a:ext>
            </a:extLst>
          </p:cNvPr>
          <p:cNvSpPr/>
          <p:nvPr/>
        </p:nvSpPr>
        <p:spPr>
          <a:xfrm>
            <a:off x="5023621" y="1253301"/>
            <a:ext cx="6658234" cy="477054"/>
          </a:xfrm>
          <a:prstGeom prst="rect">
            <a:avLst/>
          </a:prstGeom>
          <a:noFill/>
        </p:spPr>
        <p:txBody>
          <a:bodyPr wrap="none" lIns="91440" tIns="45720" rIns="91440" bIns="45720">
            <a:spAutoFit/>
          </a:bodyPr>
          <a:lstStyle/>
          <a:p>
            <a:pPr algn="ctr"/>
            <a:r>
              <a:rPr lang="en-US"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 </a:t>
            </a:r>
            <a:r>
              <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quoi va-t-on parler </a:t>
            </a:r>
            <a:r>
              <a:rPr lang="en-US"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dans le </a:t>
            </a:r>
            <a:r>
              <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développement ?</a:t>
            </a:r>
          </a:p>
        </p:txBody>
      </p:sp>
      <p:cxnSp>
        <p:nvCxnSpPr>
          <p:cNvPr id="11" name="Straight Arrow Connector 10">
            <a:extLst>
              <a:ext uri="{FF2B5EF4-FFF2-40B4-BE49-F238E27FC236}">
                <a16:creationId xmlns:a16="http://schemas.microsoft.com/office/drawing/2014/main" id="{D6011C52-BDCB-4167-9D29-23884D165C4E}"/>
              </a:ext>
            </a:extLst>
          </p:cNvPr>
          <p:cNvCxnSpPr>
            <a:cxnSpLocks/>
          </p:cNvCxnSpPr>
          <p:nvPr/>
        </p:nvCxnSpPr>
        <p:spPr>
          <a:xfrm>
            <a:off x="1011589" y="2236763"/>
            <a:ext cx="0" cy="1346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xplosion: 8 Points 12">
            <a:extLst>
              <a:ext uri="{FF2B5EF4-FFF2-40B4-BE49-F238E27FC236}">
                <a16:creationId xmlns:a16="http://schemas.microsoft.com/office/drawing/2014/main" id="{95099586-5FB6-415C-A4B5-7AD8C60F5B26}"/>
              </a:ext>
            </a:extLst>
          </p:cNvPr>
          <p:cNvSpPr/>
          <p:nvPr/>
        </p:nvSpPr>
        <p:spPr>
          <a:xfrm>
            <a:off x="2563355" y="2591247"/>
            <a:ext cx="882316" cy="637674"/>
          </a:xfrm>
          <a:prstGeom prst="irregularSeal1">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BCCA60AA-7DE6-4E8B-B362-020D4A6EE2D0}"/>
              </a:ext>
            </a:extLst>
          </p:cNvPr>
          <p:cNvSpPr/>
          <p:nvPr/>
        </p:nvSpPr>
        <p:spPr>
          <a:xfrm>
            <a:off x="4293615" y="2677076"/>
            <a:ext cx="4346062" cy="477054"/>
          </a:xfrm>
          <a:prstGeom prst="rect">
            <a:avLst/>
          </a:prstGeom>
          <a:noFill/>
        </p:spPr>
        <p:txBody>
          <a:bodyPr wrap="none" lIns="91440" tIns="45720" rIns="91440" bIns="45720">
            <a:spAutoFit/>
          </a:bodyPr>
          <a:lstStyle/>
          <a:p>
            <a:pPr algn="ctr"/>
            <a:r>
              <a:rPr lang="fr-FR" sz="2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Annoncer minimum 2 domaines</a:t>
            </a:r>
            <a:endParaRPr lang="fr-FR" sz="2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8" name="Rectangle: Rounded Corners 17">
            <a:extLst>
              <a:ext uri="{FF2B5EF4-FFF2-40B4-BE49-F238E27FC236}">
                <a16:creationId xmlns:a16="http://schemas.microsoft.com/office/drawing/2014/main" id="{3BCD1354-D93C-45A4-95E6-17B99EE5741C}"/>
              </a:ext>
            </a:extLst>
          </p:cNvPr>
          <p:cNvSpPr/>
          <p:nvPr/>
        </p:nvSpPr>
        <p:spPr>
          <a:xfrm>
            <a:off x="221208" y="4026404"/>
            <a:ext cx="1652337" cy="721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Le </a:t>
            </a:r>
            <a:r>
              <a:rPr lang="en-US" dirty="0" err="1">
                <a:latin typeface="Times New Roman" panose="02020603050405020304" pitchFamily="18" charset="0"/>
                <a:cs typeface="Times New Roman" panose="02020603050405020304" pitchFamily="18" charset="0"/>
              </a:rPr>
              <a:t>domaine</a:t>
            </a:r>
            <a:endParaRPr lang="fr-FR" dirty="0">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F873EC0D-A96F-4FAB-9B12-6FC6A5F582BD}"/>
              </a:ext>
            </a:extLst>
          </p:cNvPr>
          <p:cNvCxnSpPr>
            <a:cxnSpLocks/>
            <a:stCxn id="18" idx="3"/>
          </p:cNvCxnSpPr>
          <p:nvPr/>
        </p:nvCxnSpPr>
        <p:spPr>
          <a:xfrm flipV="1">
            <a:off x="1873545" y="3938171"/>
            <a:ext cx="1572126" cy="44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ABDEE5-BB9F-4AF4-BAC3-05AAFB2E7DA8}"/>
              </a:ext>
            </a:extLst>
          </p:cNvPr>
          <p:cNvCxnSpPr>
            <a:cxnSpLocks/>
          </p:cNvCxnSpPr>
          <p:nvPr/>
        </p:nvCxnSpPr>
        <p:spPr>
          <a:xfrm flipV="1">
            <a:off x="1930781" y="4273134"/>
            <a:ext cx="1514890" cy="15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805004-4797-49BC-B0BE-8B6489E55FD8}"/>
              </a:ext>
            </a:extLst>
          </p:cNvPr>
          <p:cNvCxnSpPr>
            <a:cxnSpLocks/>
          </p:cNvCxnSpPr>
          <p:nvPr/>
        </p:nvCxnSpPr>
        <p:spPr>
          <a:xfrm>
            <a:off x="1989221" y="4449338"/>
            <a:ext cx="1595836" cy="240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DF44DBC-5A22-4E92-B3BD-949F5A8A9A10}"/>
              </a:ext>
            </a:extLst>
          </p:cNvPr>
          <p:cNvCxnSpPr>
            <a:cxnSpLocks/>
          </p:cNvCxnSpPr>
          <p:nvPr/>
        </p:nvCxnSpPr>
        <p:spPr>
          <a:xfrm>
            <a:off x="1989220" y="4472734"/>
            <a:ext cx="1404353" cy="608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45B7408-734B-46EB-9663-A5F50D339CF6}"/>
              </a:ext>
            </a:extLst>
          </p:cNvPr>
          <p:cNvSpPr txBox="1"/>
          <p:nvPr/>
        </p:nvSpPr>
        <p:spPr>
          <a:xfrm>
            <a:off x="3682314" y="3726697"/>
            <a:ext cx="13254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Social</a:t>
            </a:r>
            <a:endParaRPr lang="fr-FR"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20EBFD2-723B-4C54-99B7-057F499F105D}"/>
              </a:ext>
            </a:extLst>
          </p:cNvPr>
          <p:cNvSpPr txBox="1"/>
          <p:nvPr/>
        </p:nvSpPr>
        <p:spPr>
          <a:xfrm>
            <a:off x="3648428" y="4155687"/>
            <a:ext cx="1325459"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Familial</a:t>
            </a:r>
          </a:p>
        </p:txBody>
      </p:sp>
      <p:sp>
        <p:nvSpPr>
          <p:cNvPr id="35" name="TextBox 34">
            <a:extLst>
              <a:ext uri="{FF2B5EF4-FFF2-40B4-BE49-F238E27FC236}">
                <a16:creationId xmlns:a16="http://schemas.microsoft.com/office/drawing/2014/main" id="{4B3E6101-D730-4814-B434-A05F59925AB5}"/>
              </a:ext>
            </a:extLst>
          </p:cNvPr>
          <p:cNvSpPr txBox="1"/>
          <p:nvPr/>
        </p:nvSpPr>
        <p:spPr>
          <a:xfrm>
            <a:off x="3648429" y="4500147"/>
            <a:ext cx="135235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Historique</a:t>
            </a:r>
          </a:p>
        </p:txBody>
      </p:sp>
      <p:sp>
        <p:nvSpPr>
          <p:cNvPr id="36" name="TextBox 35">
            <a:extLst>
              <a:ext uri="{FF2B5EF4-FFF2-40B4-BE49-F238E27FC236}">
                <a16:creationId xmlns:a16="http://schemas.microsoft.com/office/drawing/2014/main" id="{8E382FC3-A5AE-41B8-B523-A548967EFE5F}"/>
              </a:ext>
            </a:extLst>
          </p:cNvPr>
          <p:cNvSpPr txBox="1"/>
          <p:nvPr/>
        </p:nvSpPr>
        <p:spPr>
          <a:xfrm>
            <a:off x="3602708" y="4979276"/>
            <a:ext cx="132545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Numérique</a:t>
            </a:r>
          </a:p>
          <a:p>
            <a:r>
              <a:rPr lang="en-US" dirty="0">
                <a:latin typeface="Times New Roman" panose="02020603050405020304" pitchFamily="18" charset="0"/>
                <a:cs typeface="Times New Roman" panose="02020603050405020304" pitchFamily="18" charset="0"/>
              </a:rPr>
              <a:t>Etc.</a:t>
            </a:r>
            <a:endParaRPr lang="fr-FR" dirty="0">
              <a:latin typeface="Times New Roman" panose="02020603050405020304" pitchFamily="18" charset="0"/>
              <a:cs typeface="Times New Roman" panose="02020603050405020304" pitchFamily="18" charset="0"/>
            </a:endParaRPr>
          </a:p>
        </p:txBody>
      </p:sp>
      <p:sp>
        <p:nvSpPr>
          <p:cNvPr id="37" name="Right Brace 36">
            <a:extLst>
              <a:ext uri="{FF2B5EF4-FFF2-40B4-BE49-F238E27FC236}">
                <a16:creationId xmlns:a16="http://schemas.microsoft.com/office/drawing/2014/main" id="{BD2174C1-F8C0-469D-AB46-19CFAEE2A413}"/>
              </a:ext>
            </a:extLst>
          </p:cNvPr>
          <p:cNvSpPr/>
          <p:nvPr/>
        </p:nvSpPr>
        <p:spPr>
          <a:xfrm>
            <a:off x="5231527" y="3583405"/>
            <a:ext cx="394254" cy="1678772"/>
          </a:xfrm>
          <a:prstGeom prst="rightBrace">
            <a:avLst>
              <a:gd name="adj1" fmla="val 8716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TextBox 37">
            <a:extLst>
              <a:ext uri="{FF2B5EF4-FFF2-40B4-BE49-F238E27FC236}">
                <a16:creationId xmlns:a16="http://schemas.microsoft.com/office/drawing/2014/main" id="{991F5BBC-84F5-4A35-AD7E-03211AA78024}"/>
              </a:ext>
            </a:extLst>
          </p:cNvPr>
          <p:cNvSpPr txBox="1"/>
          <p:nvPr/>
        </p:nvSpPr>
        <p:spPr>
          <a:xfrm>
            <a:off x="5856527" y="4079674"/>
            <a:ext cx="5701178"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Préciser à quel domaine appartient votre argument qui sera développé dans le corps du sujet.</a:t>
            </a:r>
          </a:p>
        </p:txBody>
      </p:sp>
      <p:sp>
        <p:nvSpPr>
          <p:cNvPr id="41" name="TextBox 40">
            <a:extLst>
              <a:ext uri="{FF2B5EF4-FFF2-40B4-BE49-F238E27FC236}">
                <a16:creationId xmlns:a16="http://schemas.microsoft.com/office/drawing/2014/main" id="{1DC9F6C3-3ED8-4DA6-93B2-031FAF705AB5}"/>
              </a:ext>
            </a:extLst>
          </p:cNvPr>
          <p:cNvSpPr txBox="1"/>
          <p:nvPr/>
        </p:nvSpPr>
        <p:spPr>
          <a:xfrm>
            <a:off x="81871" y="5625293"/>
            <a:ext cx="11862940" cy="400110"/>
          </a:xfrm>
          <a:prstGeom prst="rect">
            <a:avLst/>
          </a:prstGeom>
          <a:noFill/>
        </p:spPr>
        <p:txBody>
          <a:bodyPr wrap="square" rtlCol="0">
            <a:spAutoFit/>
          </a:bodyPr>
          <a:lstStyle/>
          <a:p>
            <a:r>
              <a:rPr lang="fr-FR" sz="2000" dirty="0">
                <a:solidFill>
                  <a:schemeClr val="bg1"/>
                </a:solidFill>
                <a:latin typeface="Times New Roman" panose="02020603050405020304" pitchFamily="18" charset="0"/>
                <a:cs typeface="Times New Roman" panose="02020603050405020304" pitchFamily="18" charset="0"/>
              </a:rPr>
              <a:t>Exemple : Dans ce qui suit, nous développerons la nécessité de la liberté des jeunes sur le plan social et individuel.</a:t>
            </a:r>
          </a:p>
        </p:txBody>
      </p:sp>
    </p:spTree>
    <p:extLst>
      <p:ext uri="{BB962C8B-B14F-4D97-AF65-F5344CB8AC3E}">
        <p14:creationId xmlns:p14="http://schemas.microsoft.com/office/powerpoint/2010/main" val="114424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1CDC-ADCF-4B9B-A090-D73A4A4781EB}"/>
              </a:ext>
            </a:extLst>
          </p:cNvPr>
          <p:cNvSpPr>
            <a:spLocks noGrp="1"/>
          </p:cNvSpPr>
          <p:nvPr>
            <p:ph type="title"/>
          </p:nvPr>
        </p:nvSpPr>
        <p:spPr>
          <a:xfrm>
            <a:off x="685801" y="326868"/>
            <a:ext cx="10396882" cy="1151965"/>
          </a:xfrm>
          <a:solidFill>
            <a:schemeClr val="accent1">
              <a:lumMod val="40000"/>
              <a:lumOff val="60000"/>
            </a:schemeClr>
          </a:solidFill>
        </p:spPr>
        <p:txBody>
          <a:bodyPr/>
          <a:lstStyle/>
          <a:p>
            <a:r>
              <a:rPr lang="fr-FR" dirty="0">
                <a:latin typeface="Times New Roman" panose="02020603050405020304" pitchFamily="18" charset="0"/>
                <a:cs typeface="Times New Roman" panose="02020603050405020304" pitchFamily="18" charset="0"/>
              </a:rPr>
              <a:t>Introduction</a:t>
            </a:r>
          </a:p>
        </p:txBody>
      </p:sp>
      <p:sp>
        <p:nvSpPr>
          <p:cNvPr id="3" name="Rectangle 2">
            <a:extLst>
              <a:ext uri="{FF2B5EF4-FFF2-40B4-BE49-F238E27FC236}">
                <a16:creationId xmlns:a16="http://schemas.microsoft.com/office/drawing/2014/main" id="{26431FCC-62C9-4D05-B144-1D31F28EBFE1}"/>
              </a:ext>
            </a:extLst>
          </p:cNvPr>
          <p:cNvSpPr/>
          <p:nvPr/>
        </p:nvSpPr>
        <p:spPr>
          <a:xfrm>
            <a:off x="1109317" y="2076072"/>
            <a:ext cx="8580115" cy="2554545"/>
          </a:xfrm>
          <a:prstGeom prst="rect">
            <a:avLst/>
          </a:prstGeom>
        </p:spPr>
        <p:txBody>
          <a:bodyPr wrap="square">
            <a:spAutoFit/>
          </a:bodyPr>
          <a:lstStyle/>
          <a:p>
            <a:pPr algn="just"/>
            <a:r>
              <a:rPr lang="fr-FR" sz="2000" dirty="0">
                <a:solidFill>
                  <a:srgbClr val="616161"/>
                </a:solidFill>
                <a:latin typeface="Times New Roman" panose="02020603050405020304" pitchFamily="18" charset="0"/>
                <a:cs typeface="Times New Roman" panose="02020603050405020304" pitchFamily="18" charset="0"/>
              </a:rPr>
              <a:t>		</a:t>
            </a:r>
          </a:p>
          <a:p>
            <a:pPr algn="just"/>
            <a:endParaRPr lang="fr-FR" sz="2000" dirty="0">
              <a:solidFill>
                <a:srgbClr val="616161"/>
              </a:solidFill>
              <a:latin typeface="Times New Roman" panose="02020603050405020304" pitchFamily="18" charset="0"/>
              <a:cs typeface="Times New Roman" panose="02020603050405020304" pitchFamily="18" charset="0"/>
            </a:endParaRPr>
          </a:p>
          <a:p>
            <a:pPr algn="just"/>
            <a:endParaRPr lang="fr-FR" sz="2000" dirty="0">
              <a:solidFill>
                <a:srgbClr val="616161"/>
              </a:solidFill>
              <a:latin typeface="Times New Roman" panose="02020603050405020304" pitchFamily="18" charset="0"/>
              <a:cs typeface="Times New Roman" panose="02020603050405020304" pitchFamily="18" charset="0"/>
            </a:endParaRPr>
          </a:p>
          <a:p>
            <a:pPr algn="just"/>
            <a:r>
              <a:rPr lang="fr-FR" sz="2000" dirty="0">
                <a:solidFill>
                  <a:srgbClr val="616161"/>
                </a:solidFill>
                <a:latin typeface="Times New Roman" panose="02020603050405020304" pitchFamily="18" charset="0"/>
                <a:cs typeface="Times New Roman" panose="02020603050405020304" pitchFamily="18" charset="0"/>
              </a:rPr>
              <a:t>		Il est évident que les jeunes constituent la couche sociale la plus active dans chaque société. Ceci-dit, faut-il que les jeunes soient totalement libres ou vaut-il que les parents contrôlent cette liberté? Nous ne pouvons pas nier l’importance de la liberté des adolescents sur le plan social et sur le plan individuel.</a:t>
            </a:r>
            <a:endParaRPr lang="fr-FR" sz="20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DB8E9B0F-61F4-49D0-A571-823EAF394A31}"/>
              </a:ext>
            </a:extLst>
          </p:cNvPr>
          <p:cNvCxnSpPr>
            <a:cxnSpLocks/>
          </p:cNvCxnSpPr>
          <p:nvPr/>
        </p:nvCxnSpPr>
        <p:spPr>
          <a:xfrm flipH="1" flipV="1">
            <a:off x="1007847" y="2820345"/>
            <a:ext cx="591146"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EB5238-D1B2-49D3-B935-617EB78CA6CE}"/>
              </a:ext>
            </a:extLst>
          </p:cNvPr>
          <p:cNvSpPr txBox="1"/>
          <p:nvPr/>
        </p:nvSpPr>
        <p:spPr>
          <a:xfrm>
            <a:off x="288758" y="2241166"/>
            <a:ext cx="101466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Alinéa</a:t>
            </a:r>
          </a:p>
        </p:txBody>
      </p:sp>
      <p:sp>
        <p:nvSpPr>
          <p:cNvPr id="8" name="Right Brace 7">
            <a:extLst>
              <a:ext uri="{FF2B5EF4-FFF2-40B4-BE49-F238E27FC236}">
                <a16:creationId xmlns:a16="http://schemas.microsoft.com/office/drawing/2014/main" id="{DE2C0638-5827-4949-BF18-5FA7B44713A4}"/>
              </a:ext>
            </a:extLst>
          </p:cNvPr>
          <p:cNvSpPr/>
          <p:nvPr/>
        </p:nvSpPr>
        <p:spPr>
          <a:xfrm>
            <a:off x="9558291" y="3296181"/>
            <a:ext cx="465221" cy="634970"/>
          </a:xfrm>
          <a:prstGeom prst="rightBrace">
            <a:avLst>
              <a:gd name="adj1" fmla="val 290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TextBox 8">
            <a:extLst>
              <a:ext uri="{FF2B5EF4-FFF2-40B4-BE49-F238E27FC236}">
                <a16:creationId xmlns:a16="http://schemas.microsoft.com/office/drawing/2014/main" id="{F0E01508-DF5F-4FBC-96F2-337A0624098F}"/>
              </a:ext>
            </a:extLst>
          </p:cNvPr>
          <p:cNvSpPr txBox="1"/>
          <p:nvPr/>
        </p:nvSpPr>
        <p:spPr>
          <a:xfrm>
            <a:off x="10023512" y="3306732"/>
            <a:ext cx="1698051"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problématique</a:t>
            </a:r>
          </a:p>
        </p:txBody>
      </p:sp>
      <p:sp>
        <p:nvSpPr>
          <p:cNvPr id="11" name="Right Brace 10">
            <a:extLst>
              <a:ext uri="{FF2B5EF4-FFF2-40B4-BE49-F238E27FC236}">
                <a16:creationId xmlns:a16="http://schemas.microsoft.com/office/drawing/2014/main" id="{DD08CF39-3065-4359-9E56-4AA1B20847AA}"/>
              </a:ext>
            </a:extLst>
          </p:cNvPr>
          <p:cNvSpPr/>
          <p:nvPr/>
        </p:nvSpPr>
        <p:spPr>
          <a:xfrm>
            <a:off x="9790901" y="3862133"/>
            <a:ext cx="465221" cy="634970"/>
          </a:xfrm>
          <a:prstGeom prst="rightBrace">
            <a:avLst>
              <a:gd name="adj1" fmla="val 3412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TextBox 11">
            <a:extLst>
              <a:ext uri="{FF2B5EF4-FFF2-40B4-BE49-F238E27FC236}">
                <a16:creationId xmlns:a16="http://schemas.microsoft.com/office/drawing/2014/main" id="{8EB4F5BE-C4CD-47EE-A8CF-25EEA21C5219}"/>
              </a:ext>
            </a:extLst>
          </p:cNvPr>
          <p:cNvSpPr txBox="1"/>
          <p:nvPr/>
        </p:nvSpPr>
        <p:spPr>
          <a:xfrm>
            <a:off x="9908106" y="3810286"/>
            <a:ext cx="219663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Annonce du plan</a:t>
            </a:r>
          </a:p>
        </p:txBody>
      </p:sp>
      <p:sp>
        <p:nvSpPr>
          <p:cNvPr id="13" name="TextBox 12">
            <a:extLst>
              <a:ext uri="{FF2B5EF4-FFF2-40B4-BE49-F238E27FC236}">
                <a16:creationId xmlns:a16="http://schemas.microsoft.com/office/drawing/2014/main" id="{3964DEE2-40BA-4E39-8236-5F00FE709D01}"/>
              </a:ext>
            </a:extLst>
          </p:cNvPr>
          <p:cNvSpPr txBox="1"/>
          <p:nvPr/>
        </p:nvSpPr>
        <p:spPr>
          <a:xfrm>
            <a:off x="1700463" y="2453690"/>
            <a:ext cx="1014662"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Constat</a:t>
            </a:r>
          </a:p>
        </p:txBody>
      </p:sp>
      <p:cxnSp>
        <p:nvCxnSpPr>
          <p:cNvPr id="14" name="Straight Arrow Connector 13">
            <a:extLst>
              <a:ext uri="{FF2B5EF4-FFF2-40B4-BE49-F238E27FC236}">
                <a16:creationId xmlns:a16="http://schemas.microsoft.com/office/drawing/2014/main" id="{BDEA5BDC-B2E1-4E5F-98FA-8BD8A259B2B9}"/>
              </a:ext>
            </a:extLst>
          </p:cNvPr>
          <p:cNvCxnSpPr>
            <a:cxnSpLocks/>
          </p:cNvCxnSpPr>
          <p:nvPr/>
        </p:nvCxnSpPr>
        <p:spPr>
          <a:xfrm>
            <a:off x="1933073" y="2820345"/>
            <a:ext cx="569495" cy="280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090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491</TotalTime>
  <Words>824</Words>
  <Application>Microsoft Office PowerPoint</Application>
  <PresentationFormat>Widescreen</PresentationFormat>
  <Paragraphs>113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Impact</vt:lpstr>
      <vt:lpstr>Times New Roman</vt:lpstr>
      <vt:lpstr>Main Event</vt:lpstr>
      <vt:lpstr>Production écrite</vt:lpstr>
      <vt:lpstr>SUJET:</vt:lpstr>
      <vt:lpstr>Pour Rédiger une production Ecrite de Type argumentatif</vt:lpstr>
      <vt:lpstr>L’Introduction</vt:lpstr>
      <vt:lpstr>L’Introduction – Le constat</vt:lpstr>
      <vt:lpstr>L’Introduction – LA Problématique</vt:lpstr>
      <vt:lpstr>L’Introduction – LA Problématique</vt:lpstr>
      <vt:lpstr>L’Introduction – annonce du plan</vt:lpstr>
      <vt:lpstr>Introduction</vt:lpstr>
      <vt:lpstr>Corps du sujet</vt:lpstr>
      <vt:lpstr>Corps du sujet</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Lakis</dc:creator>
  <cp:lastModifiedBy>Danielle Nawfal</cp:lastModifiedBy>
  <cp:revision>38</cp:revision>
  <dcterms:created xsi:type="dcterms:W3CDTF">2020-03-31T15:11:10Z</dcterms:created>
  <dcterms:modified xsi:type="dcterms:W3CDTF">2024-11-08T06:39:45Z</dcterms:modified>
</cp:coreProperties>
</file>